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F44"/>
        </a:solidFill>
      </p:bgPr>
    </p:bg>
    <p:spTree>
      <p:nvGrpSpPr>
        <p:cNvPr id="1" name=""/>
        <p:cNvGrpSpPr/>
        <p:nvPr/>
      </p:nvGrpSpPr>
      <p:grpSpPr>
        <a:xfrm>
          <a:off x="0" y="0"/>
          <a:ext cx="0" cy="0"/>
          <a:chOff x="0" y="0"/>
          <a:chExt cx="0" cy="0"/>
        </a:xfrm>
      </p:grpSpPr>
      <p:sp>
        <p:nvSpPr>
          <p:cNvPr id="2" name="Shape 0"/>
          <p:cNvSpPr/>
          <p:nvPr/>
        </p:nvSpPr>
        <p:spPr>
          <a:xfrm>
            <a:off x="5943600" y="0"/>
            <a:ext cx="3200400" cy="2011680"/>
          </a:xfrm>
          <a:prstGeom prst="rect">
            <a:avLst/>
          </a:prstGeom>
          <a:solidFill>
            <a:srgbClr val="1565C0"/>
          </a:solidFill>
          <a:ln w="12700">
            <a:solidFill>
              <a:srgbClr val="1565C0"/>
            </a:solidFill>
            <a:prstDash val="solid"/>
          </a:ln>
        </p:spPr>
      </p:sp>
      <p:sp>
        <p:nvSpPr>
          <p:cNvPr id="3" name="Shape 1"/>
          <p:cNvSpPr/>
          <p:nvPr/>
        </p:nvSpPr>
        <p:spPr>
          <a:xfrm>
            <a:off x="7315200" y="0"/>
            <a:ext cx="1828800" cy="5143500"/>
          </a:xfrm>
          <a:prstGeom prst="rect">
            <a:avLst/>
          </a:prstGeom>
          <a:solidFill>
            <a:srgbClr val="00BCD4">
              <a:alpha val="20000"/>
            </a:srgbClr>
          </a:solidFill>
          <a:ln w="12700">
            <a:solidFill>
              <a:srgbClr val="00BCD4">
                <a:alpha val="20000"/>
              </a:srgbClr>
            </a:solidFill>
            <a:prstDash val="solid"/>
          </a:ln>
        </p:spPr>
      </p:sp>
      <p:sp>
        <p:nvSpPr>
          <p:cNvPr id="4" name="Shape 2"/>
          <p:cNvSpPr/>
          <p:nvPr/>
        </p:nvSpPr>
        <p:spPr>
          <a:xfrm>
            <a:off x="0" y="4389120"/>
            <a:ext cx="9144000" cy="754380"/>
          </a:xfrm>
          <a:prstGeom prst="rect">
            <a:avLst/>
          </a:prstGeom>
          <a:solidFill>
            <a:srgbClr val="1565C0"/>
          </a:solidFill>
          <a:ln w="12700">
            <a:solidFill>
              <a:srgbClr val="1565C0"/>
            </a:solidFill>
            <a:prstDash val="solid"/>
          </a:ln>
        </p:spPr>
      </p:sp>
      <p:sp>
        <p:nvSpPr>
          <p:cNvPr id="5" name="Shape 3"/>
          <p:cNvSpPr/>
          <p:nvPr/>
        </p:nvSpPr>
        <p:spPr>
          <a:xfrm>
            <a:off x="0" y="4389120"/>
            <a:ext cx="1371600" cy="754380"/>
          </a:xfrm>
          <a:prstGeom prst="rect">
            <a:avLst/>
          </a:prstGeom>
          <a:solidFill>
            <a:srgbClr val="00BCD4"/>
          </a:solidFill>
          <a:ln w="12700">
            <a:solidFill>
              <a:srgbClr val="00BCD4"/>
            </a:solidFill>
            <a:prstDash val="solid"/>
          </a:ln>
        </p:spPr>
      </p:sp>
      <p:sp>
        <p:nvSpPr>
          <p:cNvPr id="6" name="Text 4"/>
          <p:cNvSpPr/>
          <p:nvPr/>
        </p:nvSpPr>
        <p:spPr>
          <a:xfrm>
            <a:off x="457200" y="548640"/>
            <a:ext cx="6858000" cy="54864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PT INNO SOFT TEKNOLOGI</a:t>
            </a:r>
            <a:endParaRPr lang="en-US" sz="2800" dirty="0"/>
          </a:p>
        </p:txBody>
      </p:sp>
      <p:sp>
        <p:nvSpPr>
          <p:cNvPr id="7" name="Text 5"/>
          <p:cNvSpPr/>
          <p:nvPr/>
        </p:nvSpPr>
        <p:spPr>
          <a:xfrm>
            <a:off x="457200" y="1143000"/>
            <a:ext cx="5486400" cy="320040"/>
          </a:xfrm>
          <a:prstGeom prst="rect">
            <a:avLst/>
          </a:prstGeom>
          <a:noFill/>
          <a:ln/>
        </p:spPr>
        <p:txBody>
          <a:bodyPr wrap="square" rtlCol="0" anchor="ctr"/>
          <a:lstStyle/>
          <a:p>
            <a:pPr indent="0" marL="0">
              <a:buNone/>
            </a:pPr>
            <a:r>
              <a:rPr lang="en-US" sz="1300" dirty="0">
                <a:solidFill>
                  <a:srgbClr val="00BCD4"/>
                </a:solidFill>
                <a:latin typeface="Calibri" pitchFamily="34" charset="0"/>
                <a:ea typeface="Calibri" pitchFamily="34" charset="-122"/>
                <a:cs typeface="Calibri" pitchFamily="34" charset="-120"/>
              </a:rPr>
              <a:t>NIB: 1004260005454</a:t>
            </a:r>
            <a:endParaRPr lang="en-US" sz="1300" dirty="0"/>
          </a:p>
        </p:txBody>
      </p:sp>
      <p:sp>
        <p:nvSpPr>
          <p:cNvPr id="8" name="Text 6"/>
          <p:cNvSpPr/>
          <p:nvPr/>
        </p:nvSpPr>
        <p:spPr>
          <a:xfrm>
            <a:off x="457200" y="1737360"/>
            <a:ext cx="7315200" cy="640080"/>
          </a:xfrm>
          <a:prstGeom prst="rect">
            <a:avLst/>
          </a:prstGeom>
          <a:noFill/>
          <a:ln/>
        </p:spPr>
        <p:txBody>
          <a:bodyPr wrap="square" rtlCol="0" anchor="ctr"/>
          <a:lstStyle/>
          <a:p>
            <a:pPr indent="0" marL="0">
              <a:buNone/>
            </a:pPr>
            <a:r>
              <a:rPr lang="en-US" sz="3800" b="1" dirty="0">
                <a:solidFill>
                  <a:srgbClr val="FFFFFF"/>
                </a:solidFill>
                <a:latin typeface="Calibri" pitchFamily="34" charset="0"/>
                <a:ea typeface="Calibri" pitchFamily="34" charset="-122"/>
                <a:cs typeface="Calibri" pitchFamily="34" charset="-120"/>
              </a:rPr>
              <a:t>Company Profile</a:t>
            </a:r>
            <a:endParaRPr lang="en-US" sz="3800" dirty="0"/>
          </a:p>
        </p:txBody>
      </p:sp>
      <p:sp>
        <p:nvSpPr>
          <p:cNvPr id="9" name="Text 7"/>
          <p:cNvSpPr/>
          <p:nvPr/>
        </p:nvSpPr>
        <p:spPr>
          <a:xfrm>
            <a:off x="457200" y="2331720"/>
            <a:ext cx="7315200" cy="457200"/>
          </a:xfrm>
          <a:prstGeom prst="rect">
            <a:avLst/>
          </a:prstGeom>
          <a:noFill/>
          <a:ln/>
        </p:spPr>
        <p:txBody>
          <a:bodyPr wrap="square" rtlCol="0" anchor="ctr"/>
          <a:lstStyle/>
          <a:p>
            <a:pPr indent="0" marL="0">
              <a:buNone/>
            </a:pPr>
            <a:r>
              <a:rPr lang="en-US" sz="2200" dirty="0">
                <a:solidFill>
                  <a:srgbClr val="1E88E5"/>
                </a:solidFill>
                <a:latin typeface="Calibri" pitchFamily="34" charset="0"/>
                <a:ea typeface="Calibri" pitchFamily="34" charset="-122"/>
                <a:cs typeface="Calibri" pitchFamily="34" charset="-120"/>
              </a:rPr>
              <a:t>&amp; Layanan Jasa Teknologi Informasi</a:t>
            </a:r>
            <a:endParaRPr lang="en-US" sz="2200" dirty="0"/>
          </a:p>
        </p:txBody>
      </p:sp>
      <p:sp>
        <p:nvSpPr>
          <p:cNvPr id="10" name="Text 8"/>
          <p:cNvSpPr/>
          <p:nvPr/>
        </p:nvSpPr>
        <p:spPr>
          <a:xfrm>
            <a:off x="457200" y="3017520"/>
            <a:ext cx="5486400" cy="365760"/>
          </a:xfrm>
          <a:prstGeom prst="rect">
            <a:avLst/>
          </a:prstGeom>
          <a:noFill/>
          <a:ln/>
        </p:spPr>
        <p:txBody>
          <a:bodyPr wrap="square" rtlCol="0" anchor="ctr"/>
          <a:lstStyle/>
          <a:p>
            <a:pPr indent="0" marL="0">
              <a:buNone/>
            </a:pPr>
            <a:r>
              <a:rPr lang="en-US" sz="1500" i="1" dirty="0">
                <a:solidFill>
                  <a:srgbClr val="90A4AE"/>
                </a:solidFill>
                <a:latin typeface="Calibri" pitchFamily="34" charset="0"/>
                <a:ea typeface="Calibri" pitchFamily="34" charset="-122"/>
                <a:cs typeface="Calibri" pitchFamily="34" charset="-120"/>
              </a:rPr>
              <a:t>Inovasi Digital untuk Indonesia</a:t>
            </a:r>
            <a:endParaRPr lang="en-US" sz="1500" dirty="0"/>
          </a:p>
        </p:txBody>
      </p:sp>
      <p:sp>
        <p:nvSpPr>
          <p:cNvPr id="11" name="Text 9"/>
          <p:cNvSpPr/>
          <p:nvPr/>
        </p:nvSpPr>
        <p:spPr>
          <a:xfrm>
            <a:off x="1554480" y="4462272"/>
            <a:ext cx="7315200" cy="32004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Perizinan Berusaha Berbasis Risiko · OSS · BSSN Verified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00BCD4"/>
          </a:solidFill>
          <a:ln w="12700">
            <a:solidFill>
              <a:srgbClr val="00BCD4"/>
            </a:solidFill>
            <a:prstDash val="solid"/>
          </a:ln>
        </p:spPr>
      </p:sp>
      <p:sp>
        <p:nvSpPr>
          <p:cNvPr id="3" name="Shape 1"/>
          <p:cNvSpPr/>
          <p:nvPr/>
        </p:nvSpPr>
        <p:spPr>
          <a:xfrm>
            <a:off x="0" y="0"/>
            <a:ext cx="9144000" cy="914400"/>
          </a:xfrm>
          <a:prstGeom prst="rect">
            <a:avLst/>
          </a:prstGeom>
          <a:solidFill>
            <a:srgbClr val="0A1F44"/>
          </a:solidFill>
          <a:ln w="12700">
            <a:solidFill>
              <a:srgbClr val="0A1F44"/>
            </a:solidFill>
            <a:prstDash val="solid"/>
          </a:ln>
        </p:spPr>
      </p:sp>
      <p:sp>
        <p:nvSpPr>
          <p:cNvPr id="4" name="Text 2"/>
          <p:cNvSpPr/>
          <p:nvPr/>
        </p:nvSpPr>
        <p:spPr>
          <a:xfrm>
            <a:off x="457200" y="182880"/>
            <a:ext cx="8229600" cy="54864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Tentang Kami</a:t>
            </a:r>
            <a:endParaRPr lang="en-US" sz="2800" dirty="0"/>
          </a:p>
        </p:txBody>
      </p:sp>
      <p:sp>
        <p:nvSpPr>
          <p:cNvPr id="5" name="Shape 3"/>
          <p:cNvSpPr/>
          <p:nvPr/>
        </p:nvSpPr>
        <p:spPr>
          <a:xfrm>
            <a:off x="365760" y="1097280"/>
            <a:ext cx="2743200" cy="1371600"/>
          </a:xfrm>
          <a:prstGeom prst="rect">
            <a:avLst/>
          </a:prstGeom>
          <a:solidFill>
            <a:srgbClr val="1565C0"/>
          </a:solidFill>
          <a:ln w="12700">
            <a:solidFill>
              <a:srgbClr val="1565C0"/>
            </a:solidFill>
            <a:prstDash val="solid"/>
          </a:ln>
          <a:effectLst>
            <a:outerShdw sx="100000" sy="100000" kx="0" ky="0" algn="bl" rotWithShape="0" blurRad="101600" dist="38100" dir="8100000">
              <a:srgbClr val="000000">
                <a:alpha val="12000"/>
              </a:srgbClr>
            </a:outerShdw>
          </a:effectLst>
        </p:spPr>
      </p:sp>
      <p:sp>
        <p:nvSpPr>
          <p:cNvPr id="6" name="Text 4"/>
          <p:cNvSpPr/>
          <p:nvPr/>
        </p:nvSpPr>
        <p:spPr>
          <a:xfrm>
            <a:off x="502920" y="1143000"/>
            <a:ext cx="2468880" cy="36576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Nama Perusahaan</a:t>
            </a:r>
            <a:endParaRPr lang="en-US" sz="1000" dirty="0"/>
          </a:p>
        </p:txBody>
      </p:sp>
      <p:sp>
        <p:nvSpPr>
          <p:cNvPr id="7" name="Text 5"/>
          <p:cNvSpPr/>
          <p:nvPr/>
        </p:nvSpPr>
        <p:spPr>
          <a:xfrm>
            <a:off x="502920" y="1508760"/>
            <a:ext cx="2468880" cy="7315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PT Inno Soft Teknologi</a:t>
            </a:r>
            <a:endParaRPr lang="en-US" sz="1300" dirty="0"/>
          </a:p>
        </p:txBody>
      </p:sp>
      <p:sp>
        <p:nvSpPr>
          <p:cNvPr id="8" name="Shape 6"/>
          <p:cNvSpPr/>
          <p:nvPr/>
        </p:nvSpPr>
        <p:spPr>
          <a:xfrm>
            <a:off x="3246120" y="1097280"/>
            <a:ext cx="2743200" cy="1371600"/>
          </a:xfrm>
          <a:prstGeom prst="rect">
            <a:avLst/>
          </a:prstGeom>
          <a:solidFill>
            <a:srgbClr val="00897B"/>
          </a:solidFill>
          <a:ln w="12700">
            <a:solidFill>
              <a:srgbClr val="00897B"/>
            </a:solidFill>
            <a:prstDash val="solid"/>
          </a:ln>
          <a:effectLst>
            <a:outerShdw sx="100000" sy="100000" kx="0" ky="0" algn="bl" rotWithShape="0" blurRad="101600" dist="38100" dir="8100000">
              <a:srgbClr val="000000">
                <a:alpha val="12000"/>
              </a:srgbClr>
            </a:outerShdw>
          </a:effectLst>
        </p:spPr>
      </p:sp>
      <p:sp>
        <p:nvSpPr>
          <p:cNvPr id="9" name="Text 7"/>
          <p:cNvSpPr/>
          <p:nvPr/>
        </p:nvSpPr>
        <p:spPr>
          <a:xfrm>
            <a:off x="3383280" y="1143000"/>
            <a:ext cx="2468880" cy="36576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Nomor Induk Berusaha</a:t>
            </a:r>
            <a:endParaRPr lang="en-US" sz="1000" dirty="0"/>
          </a:p>
        </p:txBody>
      </p:sp>
      <p:sp>
        <p:nvSpPr>
          <p:cNvPr id="10" name="Text 8"/>
          <p:cNvSpPr/>
          <p:nvPr/>
        </p:nvSpPr>
        <p:spPr>
          <a:xfrm>
            <a:off x="3383280" y="1508760"/>
            <a:ext cx="2468880" cy="7315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1004260005454</a:t>
            </a:r>
            <a:endParaRPr lang="en-US" sz="1300" dirty="0"/>
          </a:p>
        </p:txBody>
      </p:sp>
      <p:sp>
        <p:nvSpPr>
          <p:cNvPr id="11" name="Shape 9"/>
          <p:cNvSpPr/>
          <p:nvPr/>
        </p:nvSpPr>
        <p:spPr>
          <a:xfrm>
            <a:off x="6126480" y="1097280"/>
            <a:ext cx="2743200" cy="1371600"/>
          </a:xfrm>
          <a:prstGeom prst="rect">
            <a:avLst/>
          </a:prstGeom>
          <a:solidFill>
            <a:srgbClr val="1E88E5"/>
          </a:solidFill>
          <a:ln w="12700">
            <a:solidFill>
              <a:srgbClr val="1E88E5"/>
            </a:solidFill>
            <a:prstDash val="solid"/>
          </a:ln>
          <a:effectLst>
            <a:outerShdw sx="100000" sy="100000" kx="0" ky="0" algn="bl" rotWithShape="0" blurRad="101600" dist="38100" dir="8100000">
              <a:srgbClr val="000000">
                <a:alpha val="12000"/>
              </a:srgbClr>
            </a:outerShdw>
          </a:effectLst>
        </p:spPr>
      </p:sp>
      <p:sp>
        <p:nvSpPr>
          <p:cNvPr id="12" name="Text 10"/>
          <p:cNvSpPr/>
          <p:nvPr/>
        </p:nvSpPr>
        <p:spPr>
          <a:xfrm>
            <a:off x="6263640" y="1143000"/>
            <a:ext cx="2468880" cy="36576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Lokasi</a:t>
            </a:r>
            <a:endParaRPr lang="en-US" sz="1000" dirty="0"/>
          </a:p>
        </p:txBody>
      </p:sp>
      <p:sp>
        <p:nvSpPr>
          <p:cNvPr id="13" name="Text 11"/>
          <p:cNvSpPr/>
          <p:nvPr/>
        </p:nvSpPr>
        <p:spPr>
          <a:xfrm>
            <a:off x="6263640" y="1508760"/>
            <a:ext cx="2468880" cy="73152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Kab. Bandung, Jawa Barat</a:t>
            </a:r>
            <a:endParaRPr lang="en-US" sz="1300" dirty="0"/>
          </a:p>
        </p:txBody>
      </p:sp>
      <p:sp>
        <p:nvSpPr>
          <p:cNvPr id="14" name="Text 12"/>
          <p:cNvSpPr/>
          <p:nvPr/>
        </p:nvSpPr>
        <p:spPr>
          <a:xfrm>
            <a:off x="457200" y="2697480"/>
            <a:ext cx="8229600" cy="365760"/>
          </a:xfrm>
          <a:prstGeom prst="rect">
            <a:avLst/>
          </a:prstGeom>
          <a:noFill/>
          <a:ln/>
        </p:spPr>
        <p:txBody>
          <a:bodyPr wrap="square" rtlCol="0" anchor="ctr"/>
          <a:lstStyle/>
          <a:p>
            <a:pPr indent="0" marL="0">
              <a:buNone/>
            </a:pPr>
            <a:r>
              <a:rPr lang="en-US" sz="1600" b="1" dirty="0">
                <a:solidFill>
                  <a:srgbClr val="0A1F44"/>
                </a:solidFill>
                <a:latin typeface="Calibri" pitchFamily="34" charset="0"/>
                <a:ea typeface="Calibri" pitchFamily="34" charset="-122"/>
                <a:cs typeface="Calibri" pitchFamily="34" charset="-120"/>
              </a:rPr>
              <a:t>Profil Perusahaan</a:t>
            </a:r>
            <a:endParaRPr lang="en-US" sz="1600" dirty="0"/>
          </a:p>
        </p:txBody>
      </p:sp>
      <p:sp>
        <p:nvSpPr>
          <p:cNvPr id="15" name="Text 13"/>
          <p:cNvSpPr/>
          <p:nvPr/>
        </p:nvSpPr>
        <p:spPr>
          <a:xfrm>
            <a:off x="457200" y="3108960"/>
            <a:ext cx="8229600" cy="1371600"/>
          </a:xfrm>
          <a:prstGeom prst="rect">
            <a:avLst/>
          </a:prstGeom>
          <a:noFill/>
          <a:ln/>
        </p:spPr>
        <p:txBody>
          <a:bodyPr wrap="square" rtlCol="0" anchor="ctr"/>
          <a:lstStyle/>
          <a:p>
            <a:pPr algn="l" indent="0" marL="0">
              <a:buNone/>
            </a:pPr>
            <a:r>
              <a:rPr lang="en-US" sz="1300" dirty="0">
                <a:solidFill>
                  <a:srgbClr val="37474F"/>
                </a:solidFill>
                <a:latin typeface="Calibri" pitchFamily="34" charset="0"/>
                <a:ea typeface="Calibri" pitchFamily="34" charset="-122"/>
                <a:cs typeface="Calibri" pitchFamily="34" charset="-120"/>
              </a:rPr>
              <a:t>PT Inno Soft Teknologi adalah perusahaan teknologi informasi yang bergerak di bidang pengembangan perangkat lunak, kecerdasan artifisial, keamanan siber, dan berbagai layanan TI lainnya. Perusahaan kami telah terdaftar resmi melalui sistem OSS dengan perizinan berusaha berbasis risiko, dan dokumen perizinan telah ditandatangani secara elektronik menggunakan sertifikat elektronik yang diterbitkan oleh BSrE-BSSN.</a:t>
            </a:r>
            <a:endParaRPr lang="en-US" sz="1300" dirty="0"/>
          </a:p>
        </p:txBody>
      </p:sp>
      <p:sp>
        <p:nvSpPr>
          <p:cNvPr id="16" name="Shape 14"/>
          <p:cNvSpPr/>
          <p:nvPr/>
        </p:nvSpPr>
        <p:spPr>
          <a:xfrm>
            <a:off x="0" y="4846320"/>
            <a:ext cx="9144000" cy="297180"/>
          </a:xfrm>
          <a:prstGeom prst="rect">
            <a:avLst/>
          </a:prstGeom>
          <a:solidFill>
            <a:srgbClr val="F5F7FA"/>
          </a:solidFill>
          <a:ln w="12700">
            <a:solidFill>
              <a:srgbClr val="F5F7FA"/>
            </a:solidFill>
            <a:prstDash val="solid"/>
          </a:ln>
        </p:spPr>
      </p:sp>
      <p:sp>
        <p:nvSpPr>
          <p:cNvPr id="17" name="Text 15"/>
          <p:cNvSpPr/>
          <p:nvPr/>
        </p:nvSpPr>
        <p:spPr>
          <a:xfrm>
            <a:off x="457200" y="4892040"/>
            <a:ext cx="8229600" cy="182880"/>
          </a:xfrm>
          <a:prstGeom prst="rect">
            <a:avLst/>
          </a:prstGeom>
          <a:noFill/>
          <a:ln/>
        </p:spPr>
        <p:txBody>
          <a:bodyPr wrap="square" rtlCol="0" anchor="ctr"/>
          <a:lstStyle/>
          <a:p>
            <a:pPr indent="0" marL="0">
              <a:buNone/>
            </a:pPr>
            <a:r>
              <a:rPr lang="en-US" sz="900" i="1" dirty="0">
                <a:solidFill>
                  <a:srgbClr val="90A4AE"/>
                </a:solidFill>
                <a:latin typeface="Calibri" pitchFamily="34" charset="0"/>
                <a:ea typeface="Calibri" pitchFamily="34" charset="-122"/>
                <a:cs typeface="Calibri" pitchFamily="34" charset="-120"/>
              </a:rPr>
              <a:t>Dokumen ditandatangani elektronik oleh BSrE-BSSN</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1F44"/>
          </a:solidFill>
          <a:ln w="12700">
            <a:solidFill>
              <a:srgbClr val="0A1F44"/>
            </a:solidFill>
            <a:prstDash val="solid"/>
          </a:ln>
        </p:spPr>
      </p:sp>
      <p:sp>
        <p:nvSpPr>
          <p:cNvPr id="3" name="Text 1"/>
          <p:cNvSpPr/>
          <p:nvPr/>
        </p:nvSpPr>
        <p:spPr>
          <a:xfrm>
            <a:off x="457200" y="182880"/>
            <a:ext cx="8229600" cy="54864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Layanan Jasa Kami</a:t>
            </a:r>
            <a:endParaRPr lang="en-US" sz="2800" dirty="0"/>
          </a:p>
        </p:txBody>
      </p:sp>
      <p:sp>
        <p:nvSpPr>
          <p:cNvPr id="4" name="Shape 2"/>
          <p:cNvSpPr/>
          <p:nvPr/>
        </p:nvSpPr>
        <p:spPr>
          <a:xfrm>
            <a:off x="228600" y="10515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5" name="Shape 3"/>
          <p:cNvSpPr/>
          <p:nvPr/>
        </p:nvSpPr>
        <p:spPr>
          <a:xfrm>
            <a:off x="228600" y="1051560"/>
            <a:ext cx="2011680" cy="164592"/>
          </a:xfrm>
          <a:prstGeom prst="rect">
            <a:avLst/>
          </a:prstGeom>
          <a:solidFill>
            <a:srgbClr val="1565C0"/>
          </a:solidFill>
          <a:ln w="12700">
            <a:solidFill>
              <a:srgbClr val="1565C0"/>
            </a:solidFill>
            <a:prstDash val="solid"/>
          </a:ln>
        </p:spPr>
      </p:sp>
      <p:sp>
        <p:nvSpPr>
          <p:cNvPr id="6" name="Text 4"/>
          <p:cNvSpPr/>
          <p:nvPr/>
        </p:nvSpPr>
        <p:spPr>
          <a:xfrm>
            <a:off x="320040" y="12527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AI &amp; Machine Learning</a:t>
            </a:r>
            <a:endParaRPr lang="en-US" sz="1100" dirty="0"/>
          </a:p>
        </p:txBody>
      </p:sp>
      <p:sp>
        <p:nvSpPr>
          <p:cNvPr id="7" name="Text 5"/>
          <p:cNvSpPr/>
          <p:nvPr/>
        </p:nvSpPr>
        <p:spPr>
          <a:xfrm>
            <a:off x="320040" y="16916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Pengembangan solusi berbasis Kecerdasan Artifisial (KBLI 62015)</a:t>
            </a:r>
            <a:endParaRPr lang="en-US" sz="900" dirty="0"/>
          </a:p>
        </p:txBody>
      </p:sp>
      <p:sp>
        <p:nvSpPr>
          <p:cNvPr id="8" name="Shape 6"/>
          <p:cNvSpPr/>
          <p:nvPr/>
        </p:nvSpPr>
        <p:spPr>
          <a:xfrm>
            <a:off x="2423160" y="10515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9" name="Shape 7"/>
          <p:cNvSpPr/>
          <p:nvPr/>
        </p:nvSpPr>
        <p:spPr>
          <a:xfrm>
            <a:off x="2423160" y="1051560"/>
            <a:ext cx="2011680" cy="164592"/>
          </a:xfrm>
          <a:prstGeom prst="rect">
            <a:avLst/>
          </a:prstGeom>
          <a:solidFill>
            <a:srgbClr val="00897B"/>
          </a:solidFill>
          <a:ln w="12700">
            <a:solidFill>
              <a:srgbClr val="00897B"/>
            </a:solidFill>
            <a:prstDash val="solid"/>
          </a:ln>
        </p:spPr>
      </p:sp>
      <p:sp>
        <p:nvSpPr>
          <p:cNvPr id="10" name="Text 8"/>
          <p:cNvSpPr/>
          <p:nvPr/>
        </p:nvSpPr>
        <p:spPr>
          <a:xfrm>
            <a:off x="2514600" y="12527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Software Development</a:t>
            </a:r>
            <a:endParaRPr lang="en-US" sz="1100" dirty="0"/>
          </a:p>
        </p:txBody>
      </p:sp>
      <p:sp>
        <p:nvSpPr>
          <p:cNvPr id="11" name="Text 9"/>
          <p:cNvSpPr/>
          <p:nvPr/>
        </p:nvSpPr>
        <p:spPr>
          <a:xfrm>
            <a:off x="2514600" y="16916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Pemrograman &amp; penerbitan piranti lunak (KBLI 62019, 58200)</a:t>
            </a:r>
            <a:endParaRPr lang="en-US" sz="900" dirty="0"/>
          </a:p>
        </p:txBody>
      </p:sp>
      <p:sp>
        <p:nvSpPr>
          <p:cNvPr id="12" name="Shape 10"/>
          <p:cNvSpPr/>
          <p:nvPr/>
        </p:nvSpPr>
        <p:spPr>
          <a:xfrm>
            <a:off x="4617720" y="10515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13" name="Shape 11"/>
          <p:cNvSpPr/>
          <p:nvPr/>
        </p:nvSpPr>
        <p:spPr>
          <a:xfrm>
            <a:off x="4617720" y="1051560"/>
            <a:ext cx="2011680" cy="164592"/>
          </a:xfrm>
          <a:prstGeom prst="rect">
            <a:avLst/>
          </a:prstGeom>
          <a:solidFill>
            <a:srgbClr val="B71C1C"/>
          </a:solidFill>
          <a:ln w="12700">
            <a:solidFill>
              <a:srgbClr val="B71C1C"/>
            </a:solidFill>
            <a:prstDash val="solid"/>
          </a:ln>
        </p:spPr>
      </p:sp>
      <p:sp>
        <p:nvSpPr>
          <p:cNvPr id="14" name="Text 12"/>
          <p:cNvSpPr/>
          <p:nvPr/>
        </p:nvSpPr>
        <p:spPr>
          <a:xfrm>
            <a:off x="4709160" y="12527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Keamanan Informasi</a:t>
            </a:r>
            <a:endParaRPr lang="en-US" sz="1100" dirty="0"/>
          </a:p>
        </p:txBody>
      </p:sp>
      <p:sp>
        <p:nvSpPr>
          <p:cNvPr id="15" name="Text 13"/>
          <p:cNvSpPr/>
          <p:nvPr/>
        </p:nvSpPr>
        <p:spPr>
          <a:xfrm>
            <a:off x="4709160" y="16916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Konsultasi keamanan siber &amp; perlindungan data (KBLI 62021)</a:t>
            </a:r>
            <a:endParaRPr lang="en-US" sz="900" dirty="0"/>
          </a:p>
        </p:txBody>
      </p:sp>
      <p:sp>
        <p:nvSpPr>
          <p:cNvPr id="16" name="Shape 14"/>
          <p:cNvSpPr/>
          <p:nvPr/>
        </p:nvSpPr>
        <p:spPr>
          <a:xfrm>
            <a:off x="6812280" y="10515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17" name="Shape 15"/>
          <p:cNvSpPr/>
          <p:nvPr/>
        </p:nvSpPr>
        <p:spPr>
          <a:xfrm>
            <a:off x="6812280" y="1051560"/>
            <a:ext cx="2011680" cy="164592"/>
          </a:xfrm>
          <a:prstGeom prst="rect">
            <a:avLst/>
          </a:prstGeom>
          <a:solidFill>
            <a:srgbClr val="6A1B9A"/>
          </a:solidFill>
          <a:ln w="12700">
            <a:solidFill>
              <a:srgbClr val="6A1B9A"/>
            </a:solidFill>
            <a:prstDash val="solid"/>
          </a:ln>
        </p:spPr>
      </p:sp>
      <p:sp>
        <p:nvSpPr>
          <p:cNvPr id="18" name="Text 16"/>
          <p:cNvSpPr/>
          <p:nvPr/>
        </p:nvSpPr>
        <p:spPr>
          <a:xfrm>
            <a:off x="6903720" y="12527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IT Consulting</a:t>
            </a:r>
            <a:endParaRPr lang="en-US" sz="1100" dirty="0"/>
          </a:p>
        </p:txBody>
      </p:sp>
      <p:sp>
        <p:nvSpPr>
          <p:cNvPr id="19" name="Text 17"/>
          <p:cNvSpPr/>
          <p:nvPr/>
        </p:nvSpPr>
        <p:spPr>
          <a:xfrm>
            <a:off x="6903720" y="16916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Solusi teknologi informasi komprehensif (KBLI 62090)</a:t>
            </a:r>
            <a:endParaRPr lang="en-US" sz="900" dirty="0"/>
          </a:p>
        </p:txBody>
      </p:sp>
      <p:sp>
        <p:nvSpPr>
          <p:cNvPr id="20" name="Shape 18"/>
          <p:cNvSpPr/>
          <p:nvPr/>
        </p:nvSpPr>
        <p:spPr>
          <a:xfrm>
            <a:off x="228600" y="26517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21" name="Shape 19"/>
          <p:cNvSpPr/>
          <p:nvPr/>
        </p:nvSpPr>
        <p:spPr>
          <a:xfrm>
            <a:off x="228600" y="2651760"/>
            <a:ext cx="2011680" cy="164592"/>
          </a:xfrm>
          <a:prstGeom prst="rect">
            <a:avLst/>
          </a:prstGeom>
          <a:solidFill>
            <a:srgbClr val="00BCD4"/>
          </a:solidFill>
          <a:ln w="12700">
            <a:solidFill>
              <a:srgbClr val="00BCD4"/>
            </a:solidFill>
            <a:prstDash val="solid"/>
          </a:ln>
        </p:spPr>
      </p:sp>
      <p:sp>
        <p:nvSpPr>
          <p:cNvPr id="22" name="Text 20"/>
          <p:cNvSpPr/>
          <p:nvPr/>
        </p:nvSpPr>
        <p:spPr>
          <a:xfrm>
            <a:off x="320040" y="28529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Data Processing</a:t>
            </a:r>
            <a:endParaRPr lang="en-US" sz="1100" dirty="0"/>
          </a:p>
        </p:txBody>
      </p:sp>
      <p:sp>
        <p:nvSpPr>
          <p:cNvPr id="23" name="Text 21"/>
          <p:cNvSpPr/>
          <p:nvPr/>
        </p:nvSpPr>
        <p:spPr>
          <a:xfrm>
            <a:off x="320040" y="32918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Pengolahan &amp; analisis data skala besar (KBLI 63111)</a:t>
            </a:r>
            <a:endParaRPr lang="en-US" sz="900" dirty="0"/>
          </a:p>
        </p:txBody>
      </p:sp>
      <p:sp>
        <p:nvSpPr>
          <p:cNvPr id="24" name="Shape 22"/>
          <p:cNvSpPr/>
          <p:nvPr/>
        </p:nvSpPr>
        <p:spPr>
          <a:xfrm>
            <a:off x="2423160" y="26517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25" name="Shape 23"/>
          <p:cNvSpPr/>
          <p:nvPr/>
        </p:nvSpPr>
        <p:spPr>
          <a:xfrm>
            <a:off x="2423160" y="2651760"/>
            <a:ext cx="2011680" cy="164592"/>
          </a:xfrm>
          <a:prstGeom prst="rect">
            <a:avLst/>
          </a:prstGeom>
          <a:solidFill>
            <a:srgbClr val="E65100"/>
          </a:solidFill>
          <a:ln w="12700">
            <a:solidFill>
              <a:srgbClr val="E65100"/>
            </a:solidFill>
            <a:prstDash val="solid"/>
          </a:ln>
        </p:spPr>
      </p:sp>
      <p:sp>
        <p:nvSpPr>
          <p:cNvPr id="26" name="Text 24"/>
          <p:cNvSpPr/>
          <p:nvPr/>
        </p:nvSpPr>
        <p:spPr>
          <a:xfrm>
            <a:off x="2514600" y="28529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Web &amp; Portal Digital</a:t>
            </a:r>
            <a:endParaRPr lang="en-US" sz="1100" dirty="0"/>
          </a:p>
        </p:txBody>
      </p:sp>
      <p:sp>
        <p:nvSpPr>
          <p:cNvPr id="27" name="Text 25"/>
          <p:cNvSpPr/>
          <p:nvPr/>
        </p:nvSpPr>
        <p:spPr>
          <a:xfrm>
            <a:off x="2514600" y="32918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Pengembangan portal &amp; platform digital (KBLI 63121)</a:t>
            </a:r>
            <a:endParaRPr lang="en-US" sz="900" dirty="0"/>
          </a:p>
        </p:txBody>
      </p:sp>
      <p:sp>
        <p:nvSpPr>
          <p:cNvPr id="28" name="Shape 26"/>
          <p:cNvSpPr/>
          <p:nvPr/>
        </p:nvSpPr>
        <p:spPr>
          <a:xfrm>
            <a:off x="4617720" y="26517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29" name="Shape 27"/>
          <p:cNvSpPr/>
          <p:nvPr/>
        </p:nvSpPr>
        <p:spPr>
          <a:xfrm>
            <a:off x="4617720" y="2651760"/>
            <a:ext cx="2011680" cy="164592"/>
          </a:xfrm>
          <a:prstGeom prst="rect">
            <a:avLst/>
          </a:prstGeom>
          <a:solidFill>
            <a:srgbClr val="00695C"/>
          </a:solidFill>
          <a:ln w="12700">
            <a:solidFill>
              <a:srgbClr val="00695C"/>
            </a:solidFill>
            <a:prstDash val="solid"/>
          </a:ln>
        </p:spPr>
      </p:sp>
      <p:sp>
        <p:nvSpPr>
          <p:cNvPr id="30" name="Text 28"/>
          <p:cNvSpPr/>
          <p:nvPr/>
        </p:nvSpPr>
        <p:spPr>
          <a:xfrm>
            <a:off x="4709160" y="28529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Hosting &amp; Cloud</a:t>
            </a:r>
            <a:endParaRPr lang="en-US" sz="1100" dirty="0"/>
          </a:p>
        </p:txBody>
      </p:sp>
      <p:sp>
        <p:nvSpPr>
          <p:cNvPr id="31" name="Text 29"/>
          <p:cNvSpPr/>
          <p:nvPr/>
        </p:nvSpPr>
        <p:spPr>
          <a:xfrm>
            <a:off x="4709160" y="32918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Layanan hosting dan infrastruktur cloud (KBLI 63112)</a:t>
            </a:r>
            <a:endParaRPr lang="en-US" sz="900" dirty="0"/>
          </a:p>
        </p:txBody>
      </p:sp>
      <p:sp>
        <p:nvSpPr>
          <p:cNvPr id="32" name="Shape 30"/>
          <p:cNvSpPr/>
          <p:nvPr/>
        </p:nvSpPr>
        <p:spPr>
          <a:xfrm>
            <a:off x="6812280" y="2651760"/>
            <a:ext cx="2011680" cy="1463040"/>
          </a:xfrm>
          <a:prstGeom prst="rect">
            <a:avLst/>
          </a:prstGeom>
          <a:solidFill>
            <a:srgbClr val="FFFFFF"/>
          </a:solidFill>
          <a:ln w="6350">
            <a:solidFill>
              <a:srgbClr val="E0E0E0"/>
            </a:solidFill>
            <a:prstDash val="solid"/>
          </a:ln>
          <a:effectLst>
            <a:outerShdw sx="100000" sy="100000" kx="0" ky="0" algn="bl" rotWithShape="0" blurRad="76200" dist="25400" dir="8100000">
              <a:srgbClr val="000000">
                <a:alpha val="10000"/>
              </a:srgbClr>
            </a:outerShdw>
          </a:effectLst>
        </p:spPr>
      </p:sp>
      <p:sp>
        <p:nvSpPr>
          <p:cNvPr id="33" name="Shape 31"/>
          <p:cNvSpPr/>
          <p:nvPr/>
        </p:nvSpPr>
        <p:spPr>
          <a:xfrm>
            <a:off x="6812280" y="2651760"/>
            <a:ext cx="2011680" cy="164592"/>
          </a:xfrm>
          <a:prstGeom prst="rect">
            <a:avLst/>
          </a:prstGeom>
          <a:solidFill>
            <a:srgbClr val="4527A0"/>
          </a:solidFill>
          <a:ln w="12700">
            <a:solidFill>
              <a:srgbClr val="4527A0"/>
            </a:solidFill>
            <a:prstDash val="solid"/>
          </a:ln>
        </p:spPr>
      </p:sp>
      <p:sp>
        <p:nvSpPr>
          <p:cNvPr id="34" name="Text 32"/>
          <p:cNvSpPr/>
          <p:nvPr/>
        </p:nvSpPr>
        <p:spPr>
          <a:xfrm>
            <a:off x="6903720" y="2852928"/>
            <a:ext cx="1828800" cy="411480"/>
          </a:xfrm>
          <a:prstGeom prst="rect">
            <a:avLst/>
          </a:prstGeom>
          <a:noFill/>
          <a:ln/>
        </p:spPr>
        <p:txBody>
          <a:bodyPr wrap="square" rtlCol="0" anchor="ctr"/>
          <a:lstStyle/>
          <a:p>
            <a:pPr indent="0" marL="0">
              <a:buNone/>
            </a:pPr>
            <a:r>
              <a:rPr lang="en-US" sz="1100" b="1" dirty="0">
                <a:solidFill>
                  <a:srgbClr val="0A1F44"/>
                </a:solidFill>
                <a:latin typeface="Calibri" pitchFamily="34" charset="0"/>
                <a:ea typeface="Calibri" pitchFamily="34" charset="-122"/>
                <a:cs typeface="Calibri" pitchFamily="34" charset="-120"/>
              </a:rPr>
              <a:t>Jasa Informasi</a:t>
            </a:r>
            <a:endParaRPr lang="en-US" sz="1100" dirty="0"/>
          </a:p>
        </p:txBody>
      </p:sp>
      <p:sp>
        <p:nvSpPr>
          <p:cNvPr id="35" name="Text 33"/>
          <p:cNvSpPr/>
          <p:nvPr/>
        </p:nvSpPr>
        <p:spPr>
          <a:xfrm>
            <a:off x="6903720" y="3291840"/>
            <a:ext cx="1828800" cy="731520"/>
          </a:xfrm>
          <a:prstGeom prst="rect">
            <a:avLst/>
          </a:prstGeom>
          <a:noFill/>
          <a:ln/>
        </p:spPr>
        <p:txBody>
          <a:bodyPr wrap="square" rtlCol="0" anchor="ctr"/>
          <a:lstStyle/>
          <a:p>
            <a:pPr indent="0" marL="0">
              <a:buNone/>
            </a:pPr>
            <a:r>
              <a:rPr lang="en-US" sz="900" dirty="0">
                <a:solidFill>
                  <a:srgbClr val="37474F"/>
                </a:solidFill>
                <a:latin typeface="Calibri" pitchFamily="34" charset="0"/>
                <a:ea typeface="Calibri" pitchFamily="34" charset="-122"/>
                <a:cs typeface="Calibri" pitchFamily="34" charset="-120"/>
              </a:rPr>
              <a:t>Aktivitas jasa informasi lainnya (KBLI 63990)</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565C0"/>
          </a:solidFill>
          <a:ln w="12700">
            <a:solidFill>
              <a:srgbClr val="1565C0"/>
            </a:solidFill>
            <a:prstDash val="solid"/>
          </a:ln>
        </p:spPr>
      </p:sp>
      <p:sp>
        <p:nvSpPr>
          <p:cNvPr id="3" name="Text 1"/>
          <p:cNvSpPr/>
          <p:nvPr/>
        </p:nvSpPr>
        <p:spPr>
          <a:xfrm>
            <a:off x="457200" y="137160"/>
            <a:ext cx="8229600" cy="7315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Aktivitas Pemrograman &amp; Pengembangan Perangkat Lunak</a:t>
            </a:r>
            <a:endParaRPr lang="en-US" sz="2000" dirty="0"/>
          </a:p>
        </p:txBody>
      </p:sp>
      <p:sp>
        <p:nvSpPr>
          <p:cNvPr id="4" name="Shape 2"/>
          <p:cNvSpPr/>
          <p:nvPr/>
        </p:nvSpPr>
        <p:spPr>
          <a:xfrm>
            <a:off x="274320" y="1097280"/>
            <a:ext cx="8595360" cy="1097280"/>
          </a:xfrm>
          <a:prstGeom prst="rect">
            <a:avLst/>
          </a:prstGeom>
          <a:solidFill>
            <a:srgbClr val="F5F7FA"/>
          </a:solidFill>
          <a:ln w="6350">
            <a:solidFill>
              <a:srgbClr val="E0E0E0"/>
            </a:solidFill>
            <a:prstDash val="solid"/>
          </a:ln>
        </p:spPr>
      </p:sp>
      <p:sp>
        <p:nvSpPr>
          <p:cNvPr id="5" name="Shape 3"/>
          <p:cNvSpPr/>
          <p:nvPr/>
        </p:nvSpPr>
        <p:spPr>
          <a:xfrm>
            <a:off x="274320" y="1097280"/>
            <a:ext cx="822960" cy="1097280"/>
          </a:xfrm>
          <a:prstGeom prst="rect">
            <a:avLst/>
          </a:prstGeom>
          <a:solidFill>
            <a:srgbClr val="1565C0"/>
          </a:solidFill>
          <a:ln w="12700">
            <a:solidFill>
              <a:srgbClr val="1565C0"/>
            </a:solidFill>
            <a:prstDash val="solid"/>
          </a:ln>
        </p:spPr>
      </p:sp>
      <p:sp>
        <p:nvSpPr>
          <p:cNvPr id="6" name="Text 4"/>
          <p:cNvSpPr/>
          <p:nvPr/>
        </p:nvSpPr>
        <p:spPr>
          <a:xfrm>
            <a:off x="274320" y="1261872"/>
            <a:ext cx="822960" cy="27432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KBLI</a:t>
            </a:r>
            <a:endParaRPr lang="en-US" sz="900" dirty="0"/>
          </a:p>
        </p:txBody>
      </p:sp>
      <p:sp>
        <p:nvSpPr>
          <p:cNvPr id="7" name="Text 5"/>
          <p:cNvSpPr/>
          <p:nvPr/>
        </p:nvSpPr>
        <p:spPr>
          <a:xfrm>
            <a:off x="274320" y="1508760"/>
            <a:ext cx="82296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62015</a:t>
            </a:r>
            <a:endParaRPr lang="en-US" sz="1600" dirty="0"/>
          </a:p>
        </p:txBody>
      </p:sp>
      <p:sp>
        <p:nvSpPr>
          <p:cNvPr id="8" name="Text 6"/>
          <p:cNvSpPr/>
          <p:nvPr/>
        </p:nvSpPr>
        <p:spPr>
          <a:xfrm>
            <a:off x="1234440" y="1170432"/>
            <a:ext cx="6400800" cy="320040"/>
          </a:xfrm>
          <a:prstGeom prst="rect">
            <a:avLst/>
          </a:prstGeom>
          <a:noFill/>
          <a:ln/>
        </p:spPr>
        <p:txBody>
          <a:bodyPr wrap="square" rtlCol="0" anchor="ctr"/>
          <a:lstStyle/>
          <a:p>
            <a:pPr indent="0" marL="0">
              <a:buNone/>
            </a:pPr>
            <a:r>
              <a:rPr lang="en-US" sz="1200" b="1" dirty="0">
                <a:solidFill>
                  <a:srgbClr val="0A1F44"/>
                </a:solidFill>
                <a:latin typeface="Calibri" pitchFamily="34" charset="0"/>
                <a:ea typeface="Calibri" pitchFamily="34" charset="-122"/>
                <a:cs typeface="Calibri" pitchFamily="34" charset="-120"/>
              </a:rPr>
              <a:t>Aktivitas Pemrograman Berbasis Kecerdasan Artifisial</a:t>
            </a:r>
            <a:endParaRPr lang="en-US" sz="1200" dirty="0"/>
          </a:p>
        </p:txBody>
      </p:sp>
      <p:sp>
        <p:nvSpPr>
          <p:cNvPr id="9" name="Text 7"/>
          <p:cNvSpPr/>
          <p:nvPr/>
        </p:nvSpPr>
        <p:spPr>
          <a:xfrm>
            <a:off x="1234440" y="1508760"/>
            <a:ext cx="5943600" cy="594360"/>
          </a:xfrm>
          <a:prstGeom prst="rect">
            <a:avLst/>
          </a:prstGeom>
          <a:noFill/>
          <a:ln/>
        </p:spPr>
        <p:txBody>
          <a:bodyPr wrap="square" rtlCol="0" anchor="ctr"/>
          <a:lstStyle/>
          <a:p>
            <a:pPr indent="0" marL="0">
              <a:buNone/>
            </a:pPr>
            <a:r>
              <a:rPr lang="en-US" sz="1000" dirty="0">
                <a:solidFill>
                  <a:srgbClr val="37474F"/>
                </a:solidFill>
                <a:latin typeface="Calibri" pitchFamily="34" charset="0"/>
                <a:ea typeface="Calibri" pitchFamily="34" charset="-122"/>
                <a:cs typeface="Calibri" pitchFamily="34" charset="-120"/>
              </a:rPr>
              <a:t>Pengembangan solusi AI dan machine learning untuk berbagai kebutuhan bisnis dan industri. Mencakup natural language processing, computer vision, dan predictive analytics.</a:t>
            </a:r>
            <a:endParaRPr lang="en-US" sz="1000" dirty="0"/>
          </a:p>
        </p:txBody>
      </p:sp>
      <p:sp>
        <p:nvSpPr>
          <p:cNvPr id="10" name="Shape 8"/>
          <p:cNvSpPr/>
          <p:nvPr/>
        </p:nvSpPr>
        <p:spPr>
          <a:xfrm>
            <a:off x="7315200" y="1188720"/>
            <a:ext cx="1371600" cy="274320"/>
          </a:xfrm>
          <a:prstGeom prst="roundRect">
            <a:avLst>
              <a:gd name="adj" fmla="val 16667"/>
            </a:avLst>
          </a:prstGeom>
          <a:solidFill>
            <a:srgbClr val="00897B"/>
          </a:solidFill>
          <a:ln w="12700">
            <a:solidFill>
              <a:srgbClr val="00897B"/>
            </a:solidFill>
            <a:prstDash val="solid"/>
          </a:ln>
        </p:spPr>
      </p:sp>
      <p:sp>
        <p:nvSpPr>
          <p:cNvPr id="11" name="Text 9"/>
          <p:cNvSpPr/>
          <p:nvPr/>
        </p:nvSpPr>
        <p:spPr>
          <a:xfrm>
            <a:off x="7315200" y="1188720"/>
            <a:ext cx="1371600" cy="274320"/>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Rendah</a:t>
            </a:r>
            <a:endParaRPr lang="en-US" sz="800" dirty="0"/>
          </a:p>
        </p:txBody>
      </p:sp>
      <p:sp>
        <p:nvSpPr>
          <p:cNvPr id="12" name="Shape 10"/>
          <p:cNvSpPr/>
          <p:nvPr/>
        </p:nvSpPr>
        <p:spPr>
          <a:xfrm>
            <a:off x="274320" y="2331720"/>
            <a:ext cx="8595360" cy="1097280"/>
          </a:xfrm>
          <a:prstGeom prst="rect">
            <a:avLst/>
          </a:prstGeom>
          <a:solidFill>
            <a:srgbClr val="F5F7FA"/>
          </a:solidFill>
          <a:ln w="6350">
            <a:solidFill>
              <a:srgbClr val="E0E0E0"/>
            </a:solidFill>
            <a:prstDash val="solid"/>
          </a:ln>
        </p:spPr>
      </p:sp>
      <p:sp>
        <p:nvSpPr>
          <p:cNvPr id="13" name="Shape 11"/>
          <p:cNvSpPr/>
          <p:nvPr/>
        </p:nvSpPr>
        <p:spPr>
          <a:xfrm>
            <a:off x="274320" y="2331720"/>
            <a:ext cx="822960" cy="1097280"/>
          </a:xfrm>
          <a:prstGeom prst="rect">
            <a:avLst/>
          </a:prstGeom>
          <a:solidFill>
            <a:srgbClr val="00897B"/>
          </a:solidFill>
          <a:ln w="12700">
            <a:solidFill>
              <a:srgbClr val="00897B"/>
            </a:solidFill>
            <a:prstDash val="solid"/>
          </a:ln>
        </p:spPr>
      </p:sp>
      <p:sp>
        <p:nvSpPr>
          <p:cNvPr id="14" name="Text 12"/>
          <p:cNvSpPr/>
          <p:nvPr/>
        </p:nvSpPr>
        <p:spPr>
          <a:xfrm>
            <a:off x="274320" y="2496312"/>
            <a:ext cx="822960" cy="27432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KBLI</a:t>
            </a:r>
            <a:endParaRPr lang="en-US" sz="900" dirty="0"/>
          </a:p>
        </p:txBody>
      </p:sp>
      <p:sp>
        <p:nvSpPr>
          <p:cNvPr id="15" name="Text 13"/>
          <p:cNvSpPr/>
          <p:nvPr/>
        </p:nvSpPr>
        <p:spPr>
          <a:xfrm>
            <a:off x="274320" y="2743200"/>
            <a:ext cx="82296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58200</a:t>
            </a:r>
            <a:endParaRPr lang="en-US" sz="1600" dirty="0"/>
          </a:p>
        </p:txBody>
      </p:sp>
      <p:sp>
        <p:nvSpPr>
          <p:cNvPr id="16" name="Text 14"/>
          <p:cNvSpPr/>
          <p:nvPr/>
        </p:nvSpPr>
        <p:spPr>
          <a:xfrm>
            <a:off x="1234440" y="2404872"/>
            <a:ext cx="6400800" cy="320040"/>
          </a:xfrm>
          <a:prstGeom prst="rect">
            <a:avLst/>
          </a:prstGeom>
          <a:noFill/>
          <a:ln/>
        </p:spPr>
        <p:txBody>
          <a:bodyPr wrap="square" rtlCol="0" anchor="ctr"/>
          <a:lstStyle/>
          <a:p>
            <a:pPr indent="0" marL="0">
              <a:buNone/>
            </a:pPr>
            <a:r>
              <a:rPr lang="en-US" sz="1200" b="1" dirty="0">
                <a:solidFill>
                  <a:srgbClr val="0A1F44"/>
                </a:solidFill>
                <a:latin typeface="Calibri" pitchFamily="34" charset="0"/>
                <a:ea typeface="Calibri" pitchFamily="34" charset="-122"/>
                <a:cs typeface="Calibri" pitchFamily="34" charset="-120"/>
              </a:rPr>
              <a:t>Penerbitan Piranti Lunak (Software)</a:t>
            </a:r>
            <a:endParaRPr lang="en-US" sz="1200" dirty="0"/>
          </a:p>
        </p:txBody>
      </p:sp>
      <p:sp>
        <p:nvSpPr>
          <p:cNvPr id="17" name="Text 15"/>
          <p:cNvSpPr/>
          <p:nvPr/>
        </p:nvSpPr>
        <p:spPr>
          <a:xfrm>
            <a:off x="1234440" y="2743200"/>
            <a:ext cx="5943600" cy="594360"/>
          </a:xfrm>
          <a:prstGeom prst="rect">
            <a:avLst/>
          </a:prstGeom>
          <a:noFill/>
          <a:ln/>
        </p:spPr>
        <p:txBody>
          <a:bodyPr wrap="square" rtlCol="0" anchor="ctr"/>
          <a:lstStyle/>
          <a:p>
            <a:pPr indent="0" marL="0">
              <a:buNone/>
            </a:pPr>
            <a:r>
              <a:rPr lang="en-US" sz="1000" dirty="0">
                <a:solidFill>
                  <a:srgbClr val="37474F"/>
                </a:solidFill>
                <a:latin typeface="Calibri" pitchFamily="34" charset="0"/>
                <a:ea typeface="Calibri" pitchFamily="34" charset="-122"/>
                <a:cs typeface="Calibri" pitchFamily="34" charset="-120"/>
              </a:rPr>
              <a:t>Pengembangan, penerbitan, dan distribusi perangkat lunak termasuk aplikasi mobile, web, dan enterprise. Ruang lingkup mencakup penerbitan gim dan aplikasi bisnis.</a:t>
            </a:r>
            <a:endParaRPr lang="en-US" sz="1000" dirty="0"/>
          </a:p>
        </p:txBody>
      </p:sp>
      <p:sp>
        <p:nvSpPr>
          <p:cNvPr id="18" name="Shape 16"/>
          <p:cNvSpPr/>
          <p:nvPr/>
        </p:nvSpPr>
        <p:spPr>
          <a:xfrm>
            <a:off x="7315200" y="2423160"/>
            <a:ext cx="1371600" cy="274320"/>
          </a:xfrm>
          <a:prstGeom prst="roundRect">
            <a:avLst>
              <a:gd name="adj" fmla="val 16667"/>
            </a:avLst>
          </a:prstGeom>
          <a:solidFill>
            <a:srgbClr val="00897B"/>
          </a:solidFill>
          <a:ln w="12700">
            <a:solidFill>
              <a:srgbClr val="00897B"/>
            </a:solidFill>
            <a:prstDash val="solid"/>
          </a:ln>
        </p:spPr>
      </p:sp>
      <p:sp>
        <p:nvSpPr>
          <p:cNvPr id="19" name="Text 17"/>
          <p:cNvSpPr/>
          <p:nvPr/>
        </p:nvSpPr>
        <p:spPr>
          <a:xfrm>
            <a:off x="7315200" y="2423160"/>
            <a:ext cx="1371600" cy="274320"/>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Rendah</a:t>
            </a:r>
            <a:endParaRPr lang="en-US" sz="800" dirty="0"/>
          </a:p>
        </p:txBody>
      </p:sp>
      <p:sp>
        <p:nvSpPr>
          <p:cNvPr id="20" name="Shape 18"/>
          <p:cNvSpPr/>
          <p:nvPr/>
        </p:nvSpPr>
        <p:spPr>
          <a:xfrm>
            <a:off x="274320" y="3566160"/>
            <a:ext cx="8595360" cy="1097280"/>
          </a:xfrm>
          <a:prstGeom prst="rect">
            <a:avLst/>
          </a:prstGeom>
          <a:solidFill>
            <a:srgbClr val="F5F7FA"/>
          </a:solidFill>
          <a:ln w="6350">
            <a:solidFill>
              <a:srgbClr val="E0E0E0"/>
            </a:solidFill>
            <a:prstDash val="solid"/>
          </a:ln>
        </p:spPr>
      </p:sp>
      <p:sp>
        <p:nvSpPr>
          <p:cNvPr id="21" name="Shape 19"/>
          <p:cNvSpPr/>
          <p:nvPr/>
        </p:nvSpPr>
        <p:spPr>
          <a:xfrm>
            <a:off x="274320" y="3566160"/>
            <a:ext cx="822960" cy="1097280"/>
          </a:xfrm>
          <a:prstGeom prst="rect">
            <a:avLst/>
          </a:prstGeom>
          <a:solidFill>
            <a:srgbClr val="1E88E5"/>
          </a:solidFill>
          <a:ln w="12700">
            <a:solidFill>
              <a:srgbClr val="1E88E5"/>
            </a:solidFill>
            <a:prstDash val="solid"/>
          </a:ln>
        </p:spPr>
      </p:sp>
      <p:sp>
        <p:nvSpPr>
          <p:cNvPr id="22" name="Text 20"/>
          <p:cNvSpPr/>
          <p:nvPr/>
        </p:nvSpPr>
        <p:spPr>
          <a:xfrm>
            <a:off x="274320" y="3730752"/>
            <a:ext cx="822960" cy="27432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KBLI</a:t>
            </a:r>
            <a:endParaRPr lang="en-US" sz="900" dirty="0"/>
          </a:p>
        </p:txBody>
      </p:sp>
      <p:sp>
        <p:nvSpPr>
          <p:cNvPr id="23" name="Text 21"/>
          <p:cNvSpPr/>
          <p:nvPr/>
        </p:nvSpPr>
        <p:spPr>
          <a:xfrm>
            <a:off x="274320" y="3977640"/>
            <a:ext cx="82296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62019</a:t>
            </a:r>
            <a:endParaRPr lang="en-US" sz="1600" dirty="0"/>
          </a:p>
        </p:txBody>
      </p:sp>
      <p:sp>
        <p:nvSpPr>
          <p:cNvPr id="24" name="Text 22"/>
          <p:cNvSpPr/>
          <p:nvPr/>
        </p:nvSpPr>
        <p:spPr>
          <a:xfrm>
            <a:off x="1234440" y="3639312"/>
            <a:ext cx="6400800" cy="320040"/>
          </a:xfrm>
          <a:prstGeom prst="rect">
            <a:avLst/>
          </a:prstGeom>
          <a:noFill/>
          <a:ln/>
        </p:spPr>
        <p:txBody>
          <a:bodyPr wrap="square" rtlCol="0" anchor="ctr"/>
          <a:lstStyle/>
          <a:p>
            <a:pPr indent="0" marL="0">
              <a:buNone/>
            </a:pPr>
            <a:r>
              <a:rPr lang="en-US" sz="1200" b="1" dirty="0">
                <a:solidFill>
                  <a:srgbClr val="0A1F44"/>
                </a:solidFill>
                <a:latin typeface="Calibri" pitchFamily="34" charset="0"/>
                <a:ea typeface="Calibri" pitchFamily="34" charset="-122"/>
                <a:cs typeface="Calibri" pitchFamily="34" charset="-120"/>
              </a:rPr>
              <a:t>Aktivitas Pemrograman Komputer Lainnya</a:t>
            </a:r>
            <a:endParaRPr lang="en-US" sz="1200" dirty="0"/>
          </a:p>
        </p:txBody>
      </p:sp>
      <p:sp>
        <p:nvSpPr>
          <p:cNvPr id="25" name="Text 23"/>
          <p:cNvSpPr/>
          <p:nvPr/>
        </p:nvSpPr>
        <p:spPr>
          <a:xfrm>
            <a:off x="1234440" y="3977640"/>
            <a:ext cx="5943600" cy="594360"/>
          </a:xfrm>
          <a:prstGeom prst="rect">
            <a:avLst/>
          </a:prstGeom>
          <a:noFill/>
          <a:ln/>
        </p:spPr>
        <p:txBody>
          <a:bodyPr wrap="square" rtlCol="0" anchor="ctr"/>
          <a:lstStyle/>
          <a:p>
            <a:pPr indent="0" marL="0">
              <a:buNone/>
            </a:pPr>
            <a:r>
              <a:rPr lang="en-US" sz="1000" dirty="0">
                <a:solidFill>
                  <a:srgbClr val="37474F"/>
                </a:solidFill>
                <a:latin typeface="Calibri" pitchFamily="34" charset="0"/>
                <a:ea typeface="Calibri" pitchFamily="34" charset="-122"/>
                <a:cs typeface="Calibri" pitchFamily="34" charset="-120"/>
              </a:rPr>
              <a:t>Layanan pemrograman komputer komprehensif mencakup custom software development, integrasi sistem, dan pengembangan aplikasi berbasis kebutuhan klien.</a:t>
            </a:r>
            <a:endParaRPr lang="en-US" sz="1000" dirty="0"/>
          </a:p>
        </p:txBody>
      </p:sp>
      <p:sp>
        <p:nvSpPr>
          <p:cNvPr id="26" name="Shape 24"/>
          <p:cNvSpPr/>
          <p:nvPr/>
        </p:nvSpPr>
        <p:spPr>
          <a:xfrm>
            <a:off x="7315200" y="3657600"/>
            <a:ext cx="1371600" cy="274320"/>
          </a:xfrm>
          <a:prstGeom prst="roundRect">
            <a:avLst>
              <a:gd name="adj" fmla="val 16667"/>
            </a:avLst>
          </a:prstGeom>
          <a:solidFill>
            <a:srgbClr val="00897B"/>
          </a:solidFill>
          <a:ln w="12700">
            <a:solidFill>
              <a:srgbClr val="00897B"/>
            </a:solidFill>
            <a:prstDash val="solid"/>
          </a:ln>
        </p:spPr>
      </p:sp>
      <p:sp>
        <p:nvSpPr>
          <p:cNvPr id="27" name="Text 25"/>
          <p:cNvSpPr/>
          <p:nvPr/>
        </p:nvSpPr>
        <p:spPr>
          <a:xfrm>
            <a:off x="7315200" y="3657600"/>
            <a:ext cx="1371600" cy="274320"/>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Rendah</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B71C1C"/>
          </a:solidFill>
          <a:ln w="12700">
            <a:solidFill>
              <a:srgbClr val="B71C1C"/>
            </a:solidFill>
            <a:prstDash val="solid"/>
          </a:ln>
        </p:spPr>
      </p:sp>
      <p:sp>
        <p:nvSpPr>
          <p:cNvPr id="3" name="Text 1"/>
          <p:cNvSpPr/>
          <p:nvPr/>
        </p:nvSpPr>
        <p:spPr>
          <a:xfrm>
            <a:off x="457200" y="228600"/>
            <a:ext cx="8229600" cy="548640"/>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Keamanan Informasi &amp; Layanan IT</a:t>
            </a:r>
            <a:endParaRPr lang="en-US" sz="2400" dirty="0"/>
          </a:p>
        </p:txBody>
      </p:sp>
      <p:sp>
        <p:nvSpPr>
          <p:cNvPr id="4" name="Shape 2"/>
          <p:cNvSpPr/>
          <p:nvPr/>
        </p:nvSpPr>
        <p:spPr>
          <a:xfrm>
            <a:off x="274320" y="1143000"/>
            <a:ext cx="8595360" cy="1188720"/>
          </a:xfrm>
          <a:prstGeom prst="rect">
            <a:avLst/>
          </a:prstGeom>
          <a:solidFill>
            <a:srgbClr val="F5F7FA"/>
          </a:solidFill>
          <a:ln w="6350">
            <a:solidFill>
              <a:srgbClr val="E0E0E0"/>
            </a:solidFill>
            <a:prstDash val="solid"/>
          </a:ln>
        </p:spPr>
      </p:sp>
      <p:sp>
        <p:nvSpPr>
          <p:cNvPr id="5" name="Shape 3"/>
          <p:cNvSpPr/>
          <p:nvPr/>
        </p:nvSpPr>
        <p:spPr>
          <a:xfrm>
            <a:off x="274320" y="1143000"/>
            <a:ext cx="822960" cy="1188720"/>
          </a:xfrm>
          <a:prstGeom prst="rect">
            <a:avLst/>
          </a:prstGeom>
          <a:solidFill>
            <a:srgbClr val="B71C1C"/>
          </a:solidFill>
          <a:ln w="12700">
            <a:solidFill>
              <a:srgbClr val="B71C1C"/>
            </a:solidFill>
            <a:prstDash val="solid"/>
          </a:ln>
        </p:spPr>
      </p:sp>
      <p:sp>
        <p:nvSpPr>
          <p:cNvPr id="6" name="Text 4"/>
          <p:cNvSpPr/>
          <p:nvPr/>
        </p:nvSpPr>
        <p:spPr>
          <a:xfrm>
            <a:off x="274320" y="1325880"/>
            <a:ext cx="822960" cy="27432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KBLI</a:t>
            </a:r>
            <a:endParaRPr lang="en-US" sz="900" dirty="0"/>
          </a:p>
        </p:txBody>
      </p:sp>
      <p:sp>
        <p:nvSpPr>
          <p:cNvPr id="7" name="Text 5"/>
          <p:cNvSpPr/>
          <p:nvPr/>
        </p:nvSpPr>
        <p:spPr>
          <a:xfrm>
            <a:off x="274320" y="1600200"/>
            <a:ext cx="82296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62021</a:t>
            </a:r>
            <a:endParaRPr lang="en-US" sz="1600" dirty="0"/>
          </a:p>
        </p:txBody>
      </p:sp>
      <p:sp>
        <p:nvSpPr>
          <p:cNvPr id="8" name="Text 6"/>
          <p:cNvSpPr/>
          <p:nvPr/>
        </p:nvSpPr>
        <p:spPr>
          <a:xfrm>
            <a:off x="1234440" y="1234440"/>
            <a:ext cx="6400800" cy="365760"/>
          </a:xfrm>
          <a:prstGeom prst="rect">
            <a:avLst/>
          </a:prstGeom>
          <a:noFill/>
          <a:ln/>
        </p:spPr>
        <p:txBody>
          <a:bodyPr wrap="square" rtlCol="0" anchor="ctr"/>
          <a:lstStyle/>
          <a:p>
            <a:pPr indent="0" marL="0">
              <a:buNone/>
            </a:pPr>
            <a:r>
              <a:rPr lang="en-US" sz="1300" b="1" dirty="0">
                <a:solidFill>
                  <a:srgbClr val="0A1F44"/>
                </a:solidFill>
                <a:latin typeface="Calibri" pitchFamily="34" charset="0"/>
                <a:ea typeface="Calibri" pitchFamily="34" charset="-122"/>
                <a:cs typeface="Calibri" pitchFamily="34" charset="-120"/>
              </a:rPr>
              <a:t>Aktivitas Konsultasi Keamanan Informasi</a:t>
            </a:r>
            <a:endParaRPr lang="en-US" sz="1300" dirty="0"/>
          </a:p>
        </p:txBody>
      </p:sp>
      <p:sp>
        <p:nvSpPr>
          <p:cNvPr id="9" name="Text 7"/>
          <p:cNvSpPr/>
          <p:nvPr/>
        </p:nvSpPr>
        <p:spPr>
          <a:xfrm>
            <a:off x="1234440" y="1618488"/>
            <a:ext cx="5943600" cy="640080"/>
          </a:xfrm>
          <a:prstGeom prst="rect">
            <a:avLst/>
          </a:prstGeom>
          <a:noFill/>
          <a:ln/>
        </p:spPr>
        <p:txBody>
          <a:bodyPr wrap="square" rtlCol="0" anchor="ctr"/>
          <a:lstStyle/>
          <a:p>
            <a:pPr indent="0" marL="0">
              <a:buNone/>
            </a:pPr>
            <a:r>
              <a:rPr lang="en-US" sz="1050" dirty="0">
                <a:solidFill>
                  <a:srgbClr val="37474F"/>
                </a:solidFill>
                <a:latin typeface="Calibri" pitchFamily="34" charset="0"/>
                <a:ea typeface="Calibri" pitchFamily="34" charset="-122"/>
                <a:cs typeface="Calibri" pitchFamily="34" charset="-120"/>
              </a:rPr>
              <a:t>Layanan konsultasi keamanan siber mencakup security assessment, penetration testing, kebijakan keamanan IT, dan perlindungan infrastruktur digital perusahaan.</a:t>
            </a:r>
            <a:endParaRPr lang="en-US" sz="1050" dirty="0"/>
          </a:p>
        </p:txBody>
      </p:sp>
      <p:sp>
        <p:nvSpPr>
          <p:cNvPr id="10" name="Shape 8"/>
          <p:cNvSpPr/>
          <p:nvPr/>
        </p:nvSpPr>
        <p:spPr>
          <a:xfrm>
            <a:off x="7315200" y="1234440"/>
            <a:ext cx="1371600" cy="274320"/>
          </a:xfrm>
          <a:prstGeom prst="rect">
            <a:avLst/>
          </a:prstGeom>
          <a:solidFill>
            <a:srgbClr val="E65100"/>
          </a:solidFill>
          <a:ln w="12700">
            <a:solidFill>
              <a:srgbClr val="E65100"/>
            </a:solidFill>
            <a:prstDash val="solid"/>
          </a:ln>
        </p:spPr>
      </p:sp>
      <p:sp>
        <p:nvSpPr>
          <p:cNvPr id="11" name="Text 9"/>
          <p:cNvSpPr/>
          <p:nvPr/>
        </p:nvSpPr>
        <p:spPr>
          <a:xfrm>
            <a:off x="7315200" y="1234440"/>
            <a:ext cx="1371600" cy="274320"/>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Tinggi</a:t>
            </a:r>
            <a:endParaRPr lang="en-US" sz="800" dirty="0"/>
          </a:p>
        </p:txBody>
      </p:sp>
      <p:sp>
        <p:nvSpPr>
          <p:cNvPr id="12" name="Shape 10"/>
          <p:cNvSpPr/>
          <p:nvPr/>
        </p:nvSpPr>
        <p:spPr>
          <a:xfrm>
            <a:off x="274320" y="2514600"/>
            <a:ext cx="8595360" cy="1188720"/>
          </a:xfrm>
          <a:prstGeom prst="rect">
            <a:avLst/>
          </a:prstGeom>
          <a:solidFill>
            <a:srgbClr val="F5F7FA"/>
          </a:solidFill>
          <a:ln w="6350">
            <a:solidFill>
              <a:srgbClr val="E0E0E0"/>
            </a:solidFill>
            <a:prstDash val="solid"/>
          </a:ln>
        </p:spPr>
      </p:sp>
      <p:sp>
        <p:nvSpPr>
          <p:cNvPr id="13" name="Shape 11"/>
          <p:cNvSpPr/>
          <p:nvPr/>
        </p:nvSpPr>
        <p:spPr>
          <a:xfrm>
            <a:off x="274320" y="2514600"/>
            <a:ext cx="822960" cy="1188720"/>
          </a:xfrm>
          <a:prstGeom prst="rect">
            <a:avLst/>
          </a:prstGeom>
          <a:solidFill>
            <a:srgbClr val="6A1B9A"/>
          </a:solidFill>
          <a:ln w="12700">
            <a:solidFill>
              <a:srgbClr val="6A1B9A"/>
            </a:solidFill>
            <a:prstDash val="solid"/>
          </a:ln>
        </p:spPr>
      </p:sp>
      <p:sp>
        <p:nvSpPr>
          <p:cNvPr id="14" name="Text 12"/>
          <p:cNvSpPr/>
          <p:nvPr/>
        </p:nvSpPr>
        <p:spPr>
          <a:xfrm>
            <a:off x="274320" y="2697480"/>
            <a:ext cx="822960" cy="27432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KBLI</a:t>
            </a:r>
            <a:endParaRPr lang="en-US" sz="900" dirty="0"/>
          </a:p>
        </p:txBody>
      </p:sp>
      <p:sp>
        <p:nvSpPr>
          <p:cNvPr id="15" name="Text 13"/>
          <p:cNvSpPr/>
          <p:nvPr/>
        </p:nvSpPr>
        <p:spPr>
          <a:xfrm>
            <a:off x="274320" y="2971800"/>
            <a:ext cx="82296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62090</a:t>
            </a:r>
            <a:endParaRPr lang="en-US" sz="1600" dirty="0"/>
          </a:p>
        </p:txBody>
      </p:sp>
      <p:sp>
        <p:nvSpPr>
          <p:cNvPr id="16" name="Text 14"/>
          <p:cNvSpPr/>
          <p:nvPr/>
        </p:nvSpPr>
        <p:spPr>
          <a:xfrm>
            <a:off x="1234440" y="2606040"/>
            <a:ext cx="6400800" cy="365760"/>
          </a:xfrm>
          <a:prstGeom prst="rect">
            <a:avLst/>
          </a:prstGeom>
          <a:noFill/>
          <a:ln/>
        </p:spPr>
        <p:txBody>
          <a:bodyPr wrap="square" rtlCol="0" anchor="ctr"/>
          <a:lstStyle/>
          <a:p>
            <a:pPr indent="0" marL="0">
              <a:buNone/>
            </a:pPr>
            <a:r>
              <a:rPr lang="en-US" sz="1300" b="1" dirty="0">
                <a:solidFill>
                  <a:srgbClr val="0A1F44"/>
                </a:solidFill>
                <a:latin typeface="Calibri" pitchFamily="34" charset="0"/>
                <a:ea typeface="Calibri" pitchFamily="34" charset="-122"/>
                <a:cs typeface="Calibri" pitchFamily="34" charset="-120"/>
              </a:rPr>
              <a:t>Aktivitas Teknologi Informasi &amp; Jasa Komputer Lainnya</a:t>
            </a:r>
            <a:endParaRPr lang="en-US" sz="1300" dirty="0"/>
          </a:p>
        </p:txBody>
      </p:sp>
      <p:sp>
        <p:nvSpPr>
          <p:cNvPr id="17" name="Text 15"/>
          <p:cNvSpPr/>
          <p:nvPr/>
        </p:nvSpPr>
        <p:spPr>
          <a:xfrm>
            <a:off x="1234440" y="2990088"/>
            <a:ext cx="5943600" cy="640080"/>
          </a:xfrm>
          <a:prstGeom prst="rect">
            <a:avLst/>
          </a:prstGeom>
          <a:noFill/>
          <a:ln/>
        </p:spPr>
        <p:txBody>
          <a:bodyPr wrap="square" rtlCol="0" anchor="ctr"/>
          <a:lstStyle/>
          <a:p>
            <a:pPr indent="0" marL="0">
              <a:buNone/>
            </a:pPr>
            <a:r>
              <a:rPr lang="en-US" sz="1050" dirty="0">
                <a:solidFill>
                  <a:srgbClr val="37474F"/>
                </a:solidFill>
                <a:latin typeface="Calibri" pitchFamily="34" charset="0"/>
                <a:ea typeface="Calibri" pitchFamily="34" charset="-122"/>
                <a:cs typeface="Calibri" pitchFamily="34" charset="-120"/>
              </a:rPr>
              <a:t>Layanan TI komprehensif termasuk manajemen sistem, technical support, IT outsourcing, dan solusi teknologi untuk mendukung operasional bisnis.</a:t>
            </a:r>
            <a:endParaRPr lang="en-US" sz="1050" dirty="0"/>
          </a:p>
        </p:txBody>
      </p:sp>
      <p:sp>
        <p:nvSpPr>
          <p:cNvPr id="18" name="Shape 16"/>
          <p:cNvSpPr/>
          <p:nvPr/>
        </p:nvSpPr>
        <p:spPr>
          <a:xfrm>
            <a:off x="7315200" y="2606040"/>
            <a:ext cx="1371600" cy="274320"/>
          </a:xfrm>
          <a:prstGeom prst="rect">
            <a:avLst/>
          </a:prstGeom>
          <a:solidFill>
            <a:srgbClr val="00897B"/>
          </a:solidFill>
          <a:ln w="12700">
            <a:solidFill>
              <a:srgbClr val="00897B"/>
            </a:solidFill>
            <a:prstDash val="solid"/>
          </a:ln>
        </p:spPr>
      </p:sp>
      <p:sp>
        <p:nvSpPr>
          <p:cNvPr id="19" name="Text 17"/>
          <p:cNvSpPr/>
          <p:nvPr/>
        </p:nvSpPr>
        <p:spPr>
          <a:xfrm>
            <a:off x="7315200" y="2606040"/>
            <a:ext cx="1371600" cy="274320"/>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Rendah</a:t>
            </a:r>
            <a:endParaRPr lang="en-US" sz="800" dirty="0"/>
          </a:p>
        </p:txBody>
      </p:sp>
      <p:sp>
        <p:nvSpPr>
          <p:cNvPr id="20" name="Shape 18"/>
          <p:cNvSpPr/>
          <p:nvPr/>
        </p:nvSpPr>
        <p:spPr>
          <a:xfrm>
            <a:off x="274320" y="3977640"/>
            <a:ext cx="8595360" cy="822960"/>
          </a:xfrm>
          <a:prstGeom prst="rect">
            <a:avLst/>
          </a:prstGeom>
          <a:solidFill>
            <a:srgbClr val="FFF3E0"/>
          </a:solidFill>
          <a:ln w="12700">
            <a:solidFill>
              <a:srgbClr val="FF6D00"/>
            </a:solidFill>
            <a:prstDash val="solid"/>
          </a:ln>
        </p:spPr>
      </p:sp>
      <p:sp>
        <p:nvSpPr>
          <p:cNvPr id="21" name="Text 19"/>
          <p:cNvSpPr/>
          <p:nvPr/>
        </p:nvSpPr>
        <p:spPr>
          <a:xfrm>
            <a:off x="457200" y="4041648"/>
            <a:ext cx="8229600" cy="685800"/>
          </a:xfrm>
          <a:prstGeom prst="rect">
            <a:avLst/>
          </a:prstGeom>
          <a:noFill/>
          <a:ln/>
        </p:spPr>
        <p:txBody>
          <a:bodyPr wrap="square" rtlCol="0" anchor="ctr"/>
          <a:lstStyle/>
          <a:p>
            <a:pPr indent="0" marL="0">
              <a:buNone/>
            </a:pPr>
            <a:r>
              <a:rPr lang="en-US" sz="1050" dirty="0">
                <a:solidFill>
                  <a:srgbClr val="E65100"/>
                </a:solidFill>
                <a:latin typeface="Calibri" pitchFamily="34" charset="0"/>
                <a:ea typeface="Calibri" pitchFamily="34" charset="-122"/>
                <a:cs typeface="Calibri" pitchFamily="34" charset="-120"/>
              </a:rPr>
              <a:t>⚠  Catatan: Layanan Konsultasi Keamanan Informasi (KBLI 62021) memerlukan pemenuhan standar sertifikat melalui oss.go.id sebelum operasional komersial.</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0BCD4"/>
          </a:solidFill>
          <a:ln w="12700">
            <a:solidFill>
              <a:srgbClr val="00BCD4"/>
            </a:solidFill>
            <a:prstDash val="solid"/>
          </a:ln>
        </p:spPr>
      </p:sp>
      <p:sp>
        <p:nvSpPr>
          <p:cNvPr id="3" name="Text 1"/>
          <p:cNvSpPr/>
          <p:nvPr/>
        </p:nvSpPr>
        <p:spPr>
          <a:xfrm>
            <a:off x="457200" y="228600"/>
            <a:ext cx="8229600" cy="548640"/>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Data, Hosting &amp; Layanan Digital</a:t>
            </a:r>
            <a:endParaRPr lang="en-US" sz="2400" dirty="0"/>
          </a:p>
        </p:txBody>
      </p:sp>
      <p:sp>
        <p:nvSpPr>
          <p:cNvPr id="4" name="Shape 2"/>
          <p:cNvSpPr/>
          <p:nvPr/>
        </p:nvSpPr>
        <p:spPr>
          <a:xfrm>
            <a:off x="228600" y="1051560"/>
            <a:ext cx="4114800" cy="1737360"/>
          </a:xfrm>
          <a:prstGeom prst="rect">
            <a:avLst/>
          </a:prstGeom>
          <a:solidFill>
            <a:srgbClr val="F5F7FA"/>
          </a:solidFill>
          <a:ln w="6350">
            <a:solidFill>
              <a:srgbClr val="E0E0E0"/>
            </a:solidFill>
            <a:prstDash val="solid"/>
          </a:ln>
          <a:effectLst>
            <a:outerShdw sx="100000" sy="100000" kx="0" ky="0" algn="bl" rotWithShape="0" blurRad="63500" dist="25400" dir="8100000">
              <a:srgbClr val="000000">
                <a:alpha val="10000"/>
              </a:srgbClr>
            </a:outerShdw>
          </a:effectLst>
        </p:spPr>
      </p:sp>
      <p:sp>
        <p:nvSpPr>
          <p:cNvPr id="5" name="Shape 3"/>
          <p:cNvSpPr/>
          <p:nvPr/>
        </p:nvSpPr>
        <p:spPr>
          <a:xfrm>
            <a:off x="228600" y="1051560"/>
            <a:ext cx="4114800" cy="228600"/>
          </a:xfrm>
          <a:prstGeom prst="rect">
            <a:avLst/>
          </a:prstGeom>
          <a:solidFill>
            <a:srgbClr val="00BCD4"/>
          </a:solidFill>
          <a:ln w="12700">
            <a:solidFill>
              <a:srgbClr val="00BCD4"/>
            </a:solidFill>
            <a:prstDash val="solid"/>
          </a:ln>
        </p:spPr>
      </p:sp>
      <p:sp>
        <p:nvSpPr>
          <p:cNvPr id="6" name="Shape 4"/>
          <p:cNvSpPr/>
          <p:nvPr/>
        </p:nvSpPr>
        <p:spPr>
          <a:xfrm>
            <a:off x="320040" y="1344168"/>
            <a:ext cx="777240" cy="256032"/>
          </a:xfrm>
          <a:prstGeom prst="rect">
            <a:avLst/>
          </a:prstGeom>
          <a:solidFill>
            <a:srgbClr val="00BCD4"/>
          </a:solidFill>
          <a:ln w="12700">
            <a:solidFill>
              <a:srgbClr val="00BCD4"/>
            </a:solidFill>
            <a:prstDash val="solid"/>
          </a:ln>
        </p:spPr>
      </p:sp>
      <p:sp>
        <p:nvSpPr>
          <p:cNvPr id="7" name="Text 5"/>
          <p:cNvSpPr/>
          <p:nvPr/>
        </p:nvSpPr>
        <p:spPr>
          <a:xfrm>
            <a:off x="320040" y="1344168"/>
            <a:ext cx="777240" cy="256032"/>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63111</a:t>
            </a:r>
            <a:endParaRPr lang="en-US" sz="900" dirty="0"/>
          </a:p>
        </p:txBody>
      </p:sp>
      <p:sp>
        <p:nvSpPr>
          <p:cNvPr id="8" name="Text 6"/>
          <p:cNvSpPr/>
          <p:nvPr/>
        </p:nvSpPr>
        <p:spPr>
          <a:xfrm>
            <a:off x="1188720" y="1344168"/>
            <a:ext cx="3017520" cy="411480"/>
          </a:xfrm>
          <a:prstGeom prst="rect">
            <a:avLst/>
          </a:prstGeom>
          <a:noFill/>
          <a:ln/>
        </p:spPr>
        <p:txBody>
          <a:bodyPr wrap="square" rtlCol="0" anchor="ctr"/>
          <a:lstStyle/>
          <a:p>
            <a:pPr indent="0" marL="0">
              <a:buNone/>
            </a:pPr>
            <a:r>
              <a:rPr lang="en-US" sz="1050" b="1" dirty="0">
                <a:solidFill>
                  <a:srgbClr val="0A1F44"/>
                </a:solidFill>
                <a:latin typeface="Calibri" pitchFamily="34" charset="0"/>
                <a:ea typeface="Calibri" pitchFamily="34" charset="-122"/>
                <a:cs typeface="Calibri" pitchFamily="34" charset="-120"/>
              </a:rPr>
              <a:t>Aktivitas Pengolahan Data</a:t>
            </a:r>
            <a:endParaRPr lang="en-US" sz="1050" dirty="0"/>
          </a:p>
        </p:txBody>
      </p:sp>
      <p:sp>
        <p:nvSpPr>
          <p:cNvPr id="9" name="Text 7"/>
          <p:cNvSpPr/>
          <p:nvPr/>
        </p:nvSpPr>
        <p:spPr>
          <a:xfrm>
            <a:off x="320040" y="1828800"/>
            <a:ext cx="3931920" cy="868680"/>
          </a:xfrm>
          <a:prstGeom prst="rect">
            <a:avLst/>
          </a:prstGeom>
          <a:noFill/>
          <a:ln/>
        </p:spPr>
        <p:txBody>
          <a:bodyPr wrap="square" rtlCol="0" anchor="ctr"/>
          <a:lstStyle/>
          <a:p>
            <a:pPr indent="0" marL="0">
              <a:buNone/>
            </a:pPr>
            <a:r>
              <a:rPr lang="en-US" sz="950" dirty="0">
                <a:solidFill>
                  <a:srgbClr val="37474F"/>
                </a:solidFill>
                <a:latin typeface="Calibri" pitchFamily="34" charset="0"/>
                <a:ea typeface="Calibri" pitchFamily="34" charset="-122"/>
                <a:cs typeface="Calibri" pitchFamily="34" charset="-120"/>
              </a:rPr>
              <a:t>Layanan pengolahan, transformasi, dan analisis data untuk mendukung pengambilan keputusan bisnis. Termasuk data warehousing, ETL, dan business intelligence.</a:t>
            </a:r>
            <a:endParaRPr lang="en-US" sz="950" dirty="0"/>
          </a:p>
        </p:txBody>
      </p:sp>
      <p:sp>
        <p:nvSpPr>
          <p:cNvPr id="10" name="Shape 8"/>
          <p:cNvSpPr/>
          <p:nvPr/>
        </p:nvSpPr>
        <p:spPr>
          <a:xfrm>
            <a:off x="3108960" y="1344168"/>
            <a:ext cx="1143000" cy="256032"/>
          </a:xfrm>
          <a:prstGeom prst="rect">
            <a:avLst/>
          </a:prstGeom>
          <a:solidFill>
            <a:srgbClr val="1565C0"/>
          </a:solidFill>
          <a:ln w="12700">
            <a:solidFill>
              <a:srgbClr val="1565C0"/>
            </a:solidFill>
            <a:prstDash val="solid"/>
          </a:ln>
        </p:spPr>
      </p:sp>
      <p:sp>
        <p:nvSpPr>
          <p:cNvPr id="11" name="Text 9"/>
          <p:cNvSpPr/>
          <p:nvPr/>
        </p:nvSpPr>
        <p:spPr>
          <a:xfrm>
            <a:off x="3108960" y="1344168"/>
            <a:ext cx="1143000" cy="256032"/>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Rendah</a:t>
            </a:r>
            <a:endParaRPr lang="en-US" sz="800" dirty="0"/>
          </a:p>
        </p:txBody>
      </p:sp>
      <p:sp>
        <p:nvSpPr>
          <p:cNvPr id="12" name="Shape 10"/>
          <p:cNvSpPr/>
          <p:nvPr/>
        </p:nvSpPr>
        <p:spPr>
          <a:xfrm>
            <a:off x="4800600" y="1051560"/>
            <a:ext cx="4114800" cy="1737360"/>
          </a:xfrm>
          <a:prstGeom prst="rect">
            <a:avLst/>
          </a:prstGeom>
          <a:solidFill>
            <a:srgbClr val="F5F7FA"/>
          </a:solidFill>
          <a:ln w="6350">
            <a:solidFill>
              <a:srgbClr val="E0E0E0"/>
            </a:solidFill>
            <a:prstDash val="solid"/>
          </a:ln>
          <a:effectLst>
            <a:outerShdw sx="100000" sy="100000" kx="0" ky="0" algn="bl" rotWithShape="0" blurRad="63500" dist="25400" dir="8100000">
              <a:srgbClr val="000000">
                <a:alpha val="10000"/>
              </a:srgbClr>
            </a:outerShdw>
          </a:effectLst>
        </p:spPr>
      </p:sp>
      <p:sp>
        <p:nvSpPr>
          <p:cNvPr id="13" name="Shape 11"/>
          <p:cNvSpPr/>
          <p:nvPr/>
        </p:nvSpPr>
        <p:spPr>
          <a:xfrm>
            <a:off x="4800600" y="1051560"/>
            <a:ext cx="4114800" cy="228600"/>
          </a:xfrm>
          <a:prstGeom prst="rect">
            <a:avLst/>
          </a:prstGeom>
          <a:solidFill>
            <a:srgbClr val="00695C"/>
          </a:solidFill>
          <a:ln w="12700">
            <a:solidFill>
              <a:srgbClr val="00695C"/>
            </a:solidFill>
            <a:prstDash val="solid"/>
          </a:ln>
        </p:spPr>
      </p:sp>
      <p:sp>
        <p:nvSpPr>
          <p:cNvPr id="14" name="Shape 12"/>
          <p:cNvSpPr/>
          <p:nvPr/>
        </p:nvSpPr>
        <p:spPr>
          <a:xfrm>
            <a:off x="4892040" y="1344168"/>
            <a:ext cx="777240" cy="256032"/>
          </a:xfrm>
          <a:prstGeom prst="rect">
            <a:avLst/>
          </a:prstGeom>
          <a:solidFill>
            <a:srgbClr val="00695C"/>
          </a:solidFill>
          <a:ln w="12700">
            <a:solidFill>
              <a:srgbClr val="00695C"/>
            </a:solidFill>
            <a:prstDash val="solid"/>
          </a:ln>
        </p:spPr>
      </p:sp>
      <p:sp>
        <p:nvSpPr>
          <p:cNvPr id="15" name="Text 13"/>
          <p:cNvSpPr/>
          <p:nvPr/>
        </p:nvSpPr>
        <p:spPr>
          <a:xfrm>
            <a:off x="4892040" y="1344168"/>
            <a:ext cx="777240" cy="256032"/>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63112</a:t>
            </a:r>
            <a:endParaRPr lang="en-US" sz="900" dirty="0"/>
          </a:p>
        </p:txBody>
      </p:sp>
      <p:sp>
        <p:nvSpPr>
          <p:cNvPr id="16" name="Text 14"/>
          <p:cNvSpPr/>
          <p:nvPr/>
        </p:nvSpPr>
        <p:spPr>
          <a:xfrm>
            <a:off x="5760720" y="1344168"/>
            <a:ext cx="3017520" cy="411480"/>
          </a:xfrm>
          <a:prstGeom prst="rect">
            <a:avLst/>
          </a:prstGeom>
          <a:noFill/>
          <a:ln/>
        </p:spPr>
        <p:txBody>
          <a:bodyPr wrap="square" rtlCol="0" anchor="ctr"/>
          <a:lstStyle/>
          <a:p>
            <a:pPr indent="0" marL="0">
              <a:buNone/>
            </a:pPr>
            <a:r>
              <a:rPr lang="en-US" sz="1050" b="1" dirty="0">
                <a:solidFill>
                  <a:srgbClr val="0A1F44"/>
                </a:solidFill>
                <a:latin typeface="Calibri" pitchFamily="34" charset="0"/>
                <a:ea typeface="Calibri" pitchFamily="34" charset="-122"/>
                <a:cs typeface="Calibri" pitchFamily="34" charset="-120"/>
              </a:rPr>
              <a:t>Aktivitas Hosting dan Ybdi</a:t>
            </a:r>
            <a:endParaRPr lang="en-US" sz="1050" dirty="0"/>
          </a:p>
        </p:txBody>
      </p:sp>
      <p:sp>
        <p:nvSpPr>
          <p:cNvPr id="17" name="Text 15"/>
          <p:cNvSpPr/>
          <p:nvPr/>
        </p:nvSpPr>
        <p:spPr>
          <a:xfrm>
            <a:off x="4892040" y="1828800"/>
            <a:ext cx="3931920" cy="868680"/>
          </a:xfrm>
          <a:prstGeom prst="rect">
            <a:avLst/>
          </a:prstGeom>
          <a:noFill/>
          <a:ln/>
        </p:spPr>
        <p:txBody>
          <a:bodyPr wrap="square" rtlCol="0" anchor="ctr"/>
          <a:lstStyle/>
          <a:p>
            <a:pPr indent="0" marL="0">
              <a:buNone/>
            </a:pPr>
            <a:r>
              <a:rPr lang="en-US" sz="950" dirty="0">
                <a:solidFill>
                  <a:srgbClr val="37474F"/>
                </a:solidFill>
                <a:latin typeface="Calibri" pitchFamily="34" charset="0"/>
                <a:ea typeface="Calibri" pitchFamily="34" charset="-122"/>
                <a:cs typeface="Calibri" pitchFamily="34" charset="-120"/>
              </a:rPr>
              <a:t>Penyediaan layanan web hosting, cloud hosting, server management, dan infrastruktur digital yang handal untuk kebutuhan bisnis dan organisasi.</a:t>
            </a:r>
            <a:endParaRPr lang="en-US" sz="950" dirty="0"/>
          </a:p>
        </p:txBody>
      </p:sp>
      <p:sp>
        <p:nvSpPr>
          <p:cNvPr id="18" name="Shape 16"/>
          <p:cNvSpPr/>
          <p:nvPr/>
        </p:nvSpPr>
        <p:spPr>
          <a:xfrm>
            <a:off x="7680960" y="1344168"/>
            <a:ext cx="1143000" cy="256032"/>
          </a:xfrm>
          <a:prstGeom prst="rect">
            <a:avLst/>
          </a:prstGeom>
          <a:solidFill>
            <a:srgbClr val="E65100"/>
          </a:solidFill>
          <a:ln w="12700">
            <a:solidFill>
              <a:srgbClr val="E65100"/>
            </a:solidFill>
            <a:prstDash val="solid"/>
          </a:ln>
        </p:spPr>
      </p:sp>
      <p:sp>
        <p:nvSpPr>
          <p:cNvPr id="19" name="Text 17"/>
          <p:cNvSpPr/>
          <p:nvPr/>
        </p:nvSpPr>
        <p:spPr>
          <a:xfrm>
            <a:off x="7680960" y="1344168"/>
            <a:ext cx="1143000" cy="256032"/>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Menengah Tinggi</a:t>
            </a:r>
            <a:endParaRPr lang="en-US" sz="800" dirty="0"/>
          </a:p>
        </p:txBody>
      </p:sp>
      <p:sp>
        <p:nvSpPr>
          <p:cNvPr id="20" name="Shape 18"/>
          <p:cNvSpPr/>
          <p:nvPr/>
        </p:nvSpPr>
        <p:spPr>
          <a:xfrm>
            <a:off x="228600" y="2926080"/>
            <a:ext cx="4114800" cy="1737360"/>
          </a:xfrm>
          <a:prstGeom prst="rect">
            <a:avLst/>
          </a:prstGeom>
          <a:solidFill>
            <a:srgbClr val="F5F7FA"/>
          </a:solidFill>
          <a:ln w="6350">
            <a:solidFill>
              <a:srgbClr val="E0E0E0"/>
            </a:solidFill>
            <a:prstDash val="solid"/>
          </a:ln>
          <a:effectLst>
            <a:outerShdw sx="100000" sy="100000" kx="0" ky="0" algn="bl" rotWithShape="0" blurRad="63500" dist="25400" dir="8100000">
              <a:srgbClr val="000000">
                <a:alpha val="10000"/>
              </a:srgbClr>
            </a:outerShdw>
          </a:effectLst>
        </p:spPr>
      </p:sp>
      <p:sp>
        <p:nvSpPr>
          <p:cNvPr id="21" name="Shape 19"/>
          <p:cNvSpPr/>
          <p:nvPr/>
        </p:nvSpPr>
        <p:spPr>
          <a:xfrm>
            <a:off x="228600" y="2926080"/>
            <a:ext cx="4114800" cy="228600"/>
          </a:xfrm>
          <a:prstGeom prst="rect">
            <a:avLst/>
          </a:prstGeom>
          <a:solidFill>
            <a:srgbClr val="E65100"/>
          </a:solidFill>
          <a:ln w="12700">
            <a:solidFill>
              <a:srgbClr val="E65100"/>
            </a:solidFill>
            <a:prstDash val="solid"/>
          </a:ln>
        </p:spPr>
      </p:sp>
      <p:sp>
        <p:nvSpPr>
          <p:cNvPr id="22" name="Shape 20"/>
          <p:cNvSpPr/>
          <p:nvPr/>
        </p:nvSpPr>
        <p:spPr>
          <a:xfrm>
            <a:off x="320040" y="3218688"/>
            <a:ext cx="777240" cy="256032"/>
          </a:xfrm>
          <a:prstGeom prst="rect">
            <a:avLst/>
          </a:prstGeom>
          <a:solidFill>
            <a:srgbClr val="E65100"/>
          </a:solidFill>
          <a:ln w="12700">
            <a:solidFill>
              <a:srgbClr val="E65100"/>
            </a:solidFill>
            <a:prstDash val="solid"/>
          </a:ln>
        </p:spPr>
      </p:sp>
      <p:sp>
        <p:nvSpPr>
          <p:cNvPr id="23" name="Text 21"/>
          <p:cNvSpPr/>
          <p:nvPr/>
        </p:nvSpPr>
        <p:spPr>
          <a:xfrm>
            <a:off x="320040" y="3218688"/>
            <a:ext cx="777240" cy="256032"/>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63121</a:t>
            </a:r>
            <a:endParaRPr lang="en-US" sz="900" dirty="0"/>
          </a:p>
        </p:txBody>
      </p:sp>
      <p:sp>
        <p:nvSpPr>
          <p:cNvPr id="24" name="Text 22"/>
          <p:cNvSpPr/>
          <p:nvPr/>
        </p:nvSpPr>
        <p:spPr>
          <a:xfrm>
            <a:off x="1188720" y="3218688"/>
            <a:ext cx="3017520" cy="411480"/>
          </a:xfrm>
          <a:prstGeom prst="rect">
            <a:avLst/>
          </a:prstGeom>
          <a:noFill/>
          <a:ln/>
        </p:spPr>
        <p:txBody>
          <a:bodyPr wrap="square" rtlCol="0" anchor="ctr"/>
          <a:lstStyle/>
          <a:p>
            <a:pPr indent="0" marL="0">
              <a:buNone/>
            </a:pPr>
            <a:r>
              <a:rPr lang="en-US" sz="1050" b="1" dirty="0">
                <a:solidFill>
                  <a:srgbClr val="0A1F44"/>
                </a:solidFill>
                <a:latin typeface="Calibri" pitchFamily="34" charset="0"/>
                <a:ea typeface="Calibri" pitchFamily="34" charset="-122"/>
                <a:cs typeface="Calibri" pitchFamily="34" charset="-120"/>
              </a:rPr>
              <a:t>Portal Web &amp; Platform Digital</a:t>
            </a:r>
            <a:endParaRPr lang="en-US" sz="1050" dirty="0"/>
          </a:p>
        </p:txBody>
      </p:sp>
      <p:sp>
        <p:nvSpPr>
          <p:cNvPr id="25" name="Text 23"/>
          <p:cNvSpPr/>
          <p:nvPr/>
        </p:nvSpPr>
        <p:spPr>
          <a:xfrm>
            <a:off x="320040" y="3703320"/>
            <a:ext cx="3931920" cy="868680"/>
          </a:xfrm>
          <a:prstGeom prst="rect">
            <a:avLst/>
          </a:prstGeom>
          <a:noFill/>
          <a:ln/>
        </p:spPr>
        <p:txBody>
          <a:bodyPr wrap="square" rtlCol="0" anchor="ctr"/>
          <a:lstStyle/>
          <a:p>
            <a:pPr indent="0" marL="0">
              <a:buNone/>
            </a:pPr>
            <a:r>
              <a:rPr lang="en-US" sz="950" dirty="0">
                <a:solidFill>
                  <a:srgbClr val="37474F"/>
                </a:solidFill>
                <a:latin typeface="Calibri" pitchFamily="34" charset="0"/>
                <a:ea typeface="Calibri" pitchFamily="34" charset="-122"/>
                <a:cs typeface="Calibri" pitchFamily="34" charset="-120"/>
              </a:rPr>
              <a:t>Pengembangan portal web dan platform digital non-komersial. Solusi digital untuk berbagi informasi dan kolaborasi dalam ekosistem digital Indonesia.</a:t>
            </a:r>
            <a:endParaRPr lang="en-US" sz="950" dirty="0"/>
          </a:p>
        </p:txBody>
      </p:sp>
      <p:sp>
        <p:nvSpPr>
          <p:cNvPr id="26" name="Shape 24"/>
          <p:cNvSpPr/>
          <p:nvPr/>
        </p:nvSpPr>
        <p:spPr>
          <a:xfrm>
            <a:off x="3108960" y="3218688"/>
            <a:ext cx="1143000" cy="256032"/>
          </a:xfrm>
          <a:prstGeom prst="rect">
            <a:avLst/>
          </a:prstGeom>
          <a:solidFill>
            <a:srgbClr val="00897B"/>
          </a:solidFill>
          <a:ln w="12700">
            <a:solidFill>
              <a:srgbClr val="00897B"/>
            </a:solidFill>
            <a:prstDash val="solid"/>
          </a:ln>
        </p:spPr>
      </p:sp>
      <p:sp>
        <p:nvSpPr>
          <p:cNvPr id="27" name="Text 25"/>
          <p:cNvSpPr/>
          <p:nvPr/>
        </p:nvSpPr>
        <p:spPr>
          <a:xfrm>
            <a:off x="3108960" y="3218688"/>
            <a:ext cx="1143000" cy="256032"/>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Rendah</a:t>
            </a:r>
            <a:endParaRPr lang="en-US" sz="800" dirty="0"/>
          </a:p>
        </p:txBody>
      </p:sp>
      <p:sp>
        <p:nvSpPr>
          <p:cNvPr id="28" name="Shape 26"/>
          <p:cNvSpPr/>
          <p:nvPr/>
        </p:nvSpPr>
        <p:spPr>
          <a:xfrm>
            <a:off x="4800600" y="2926080"/>
            <a:ext cx="4114800" cy="1737360"/>
          </a:xfrm>
          <a:prstGeom prst="rect">
            <a:avLst/>
          </a:prstGeom>
          <a:solidFill>
            <a:srgbClr val="F5F7FA"/>
          </a:solidFill>
          <a:ln w="6350">
            <a:solidFill>
              <a:srgbClr val="E0E0E0"/>
            </a:solidFill>
            <a:prstDash val="solid"/>
          </a:ln>
          <a:effectLst>
            <a:outerShdw sx="100000" sy="100000" kx="0" ky="0" algn="bl" rotWithShape="0" blurRad="63500" dist="25400" dir="8100000">
              <a:srgbClr val="000000">
                <a:alpha val="10000"/>
              </a:srgbClr>
            </a:outerShdw>
          </a:effectLst>
        </p:spPr>
      </p:sp>
      <p:sp>
        <p:nvSpPr>
          <p:cNvPr id="29" name="Shape 27"/>
          <p:cNvSpPr/>
          <p:nvPr/>
        </p:nvSpPr>
        <p:spPr>
          <a:xfrm>
            <a:off x="4800600" y="2926080"/>
            <a:ext cx="4114800" cy="228600"/>
          </a:xfrm>
          <a:prstGeom prst="rect">
            <a:avLst/>
          </a:prstGeom>
          <a:solidFill>
            <a:srgbClr val="4527A0"/>
          </a:solidFill>
          <a:ln w="12700">
            <a:solidFill>
              <a:srgbClr val="4527A0"/>
            </a:solidFill>
            <a:prstDash val="solid"/>
          </a:ln>
        </p:spPr>
      </p:sp>
      <p:sp>
        <p:nvSpPr>
          <p:cNvPr id="30" name="Shape 28"/>
          <p:cNvSpPr/>
          <p:nvPr/>
        </p:nvSpPr>
        <p:spPr>
          <a:xfrm>
            <a:off x="4892040" y="3218688"/>
            <a:ext cx="777240" cy="256032"/>
          </a:xfrm>
          <a:prstGeom prst="rect">
            <a:avLst/>
          </a:prstGeom>
          <a:solidFill>
            <a:srgbClr val="4527A0"/>
          </a:solidFill>
          <a:ln w="12700">
            <a:solidFill>
              <a:srgbClr val="4527A0"/>
            </a:solidFill>
            <a:prstDash val="solid"/>
          </a:ln>
        </p:spPr>
      </p:sp>
      <p:sp>
        <p:nvSpPr>
          <p:cNvPr id="31" name="Text 29"/>
          <p:cNvSpPr/>
          <p:nvPr/>
        </p:nvSpPr>
        <p:spPr>
          <a:xfrm>
            <a:off x="4892040" y="3218688"/>
            <a:ext cx="777240" cy="256032"/>
          </a:xfrm>
          <a:prstGeom prst="rect">
            <a:avLst/>
          </a:prstGeom>
          <a:noFill/>
          <a:ln/>
        </p:spPr>
        <p:txBody>
          <a:bodyPr wrap="square" rtlCol="0" anchor="ctr"/>
          <a:lstStyle/>
          <a:p>
            <a:pPr algn="ctr" indent="0" marL="0">
              <a:buNone/>
            </a:pPr>
            <a:r>
              <a:rPr lang="en-US" sz="900" b="1" dirty="0">
                <a:solidFill>
                  <a:srgbClr val="FFFFFF"/>
                </a:solidFill>
                <a:latin typeface="Calibri" pitchFamily="34" charset="0"/>
                <a:ea typeface="Calibri" pitchFamily="34" charset="-122"/>
                <a:cs typeface="Calibri" pitchFamily="34" charset="-120"/>
              </a:rPr>
              <a:t>63990</a:t>
            </a:r>
            <a:endParaRPr lang="en-US" sz="900" dirty="0"/>
          </a:p>
        </p:txBody>
      </p:sp>
      <p:sp>
        <p:nvSpPr>
          <p:cNvPr id="32" name="Text 30"/>
          <p:cNvSpPr/>
          <p:nvPr/>
        </p:nvSpPr>
        <p:spPr>
          <a:xfrm>
            <a:off x="5760720" y="3218688"/>
            <a:ext cx="3017520" cy="411480"/>
          </a:xfrm>
          <a:prstGeom prst="rect">
            <a:avLst/>
          </a:prstGeom>
          <a:noFill/>
          <a:ln/>
        </p:spPr>
        <p:txBody>
          <a:bodyPr wrap="square" rtlCol="0" anchor="ctr"/>
          <a:lstStyle/>
          <a:p>
            <a:pPr indent="0" marL="0">
              <a:buNone/>
            </a:pPr>
            <a:r>
              <a:rPr lang="en-US" sz="1050" b="1" dirty="0">
                <a:solidFill>
                  <a:srgbClr val="0A1F44"/>
                </a:solidFill>
                <a:latin typeface="Calibri" pitchFamily="34" charset="0"/>
                <a:ea typeface="Calibri" pitchFamily="34" charset="-122"/>
                <a:cs typeface="Calibri" pitchFamily="34" charset="-120"/>
              </a:rPr>
              <a:t>Aktivitas Jasa Informasi Lainnya YTDL</a:t>
            </a:r>
            <a:endParaRPr lang="en-US" sz="1050" dirty="0"/>
          </a:p>
        </p:txBody>
      </p:sp>
      <p:sp>
        <p:nvSpPr>
          <p:cNvPr id="33" name="Text 31"/>
          <p:cNvSpPr/>
          <p:nvPr/>
        </p:nvSpPr>
        <p:spPr>
          <a:xfrm>
            <a:off x="4892040" y="3703320"/>
            <a:ext cx="3931920" cy="868680"/>
          </a:xfrm>
          <a:prstGeom prst="rect">
            <a:avLst/>
          </a:prstGeom>
          <a:noFill/>
          <a:ln/>
        </p:spPr>
        <p:txBody>
          <a:bodyPr wrap="square" rtlCol="0" anchor="ctr"/>
          <a:lstStyle/>
          <a:p>
            <a:pPr indent="0" marL="0">
              <a:buNone/>
            </a:pPr>
            <a:r>
              <a:rPr lang="en-US" sz="950" dirty="0">
                <a:solidFill>
                  <a:srgbClr val="37474F"/>
                </a:solidFill>
                <a:latin typeface="Calibri" pitchFamily="34" charset="0"/>
                <a:ea typeface="Calibri" pitchFamily="34" charset="-122"/>
                <a:cs typeface="Calibri" pitchFamily="34" charset="-120"/>
              </a:rPr>
              <a:t>Layanan jasa informasi yang tidak terklasifikasi di tempat lain, mencakup berbagai solusi informasi digital untuk mendukung kebutuhan organisasi.</a:t>
            </a:r>
            <a:endParaRPr lang="en-US" sz="950" dirty="0"/>
          </a:p>
        </p:txBody>
      </p:sp>
      <p:sp>
        <p:nvSpPr>
          <p:cNvPr id="34" name="Shape 32"/>
          <p:cNvSpPr/>
          <p:nvPr/>
        </p:nvSpPr>
        <p:spPr>
          <a:xfrm>
            <a:off x="7680960" y="3218688"/>
            <a:ext cx="1143000" cy="256032"/>
          </a:xfrm>
          <a:prstGeom prst="rect">
            <a:avLst/>
          </a:prstGeom>
          <a:solidFill>
            <a:srgbClr val="00897B"/>
          </a:solidFill>
          <a:ln w="12700">
            <a:solidFill>
              <a:srgbClr val="00897B"/>
            </a:solidFill>
            <a:prstDash val="solid"/>
          </a:ln>
        </p:spPr>
      </p:sp>
      <p:sp>
        <p:nvSpPr>
          <p:cNvPr id="35" name="Text 33"/>
          <p:cNvSpPr/>
          <p:nvPr/>
        </p:nvSpPr>
        <p:spPr>
          <a:xfrm>
            <a:off x="7680960" y="3218688"/>
            <a:ext cx="1143000" cy="256032"/>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Rendah</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0A1F44"/>
          </a:solidFill>
          <a:ln w="12700">
            <a:solidFill>
              <a:srgbClr val="0A1F44"/>
            </a:solidFill>
            <a:prstDash val="solid"/>
          </a:ln>
        </p:spPr>
      </p:sp>
      <p:sp>
        <p:nvSpPr>
          <p:cNvPr id="3" name="Text 1"/>
          <p:cNvSpPr/>
          <p:nvPr/>
        </p:nvSpPr>
        <p:spPr>
          <a:xfrm>
            <a:off x="457200" y="228600"/>
            <a:ext cx="8229600" cy="548640"/>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Legalitas &amp; Keunggulan Kami</a:t>
            </a:r>
            <a:endParaRPr lang="en-US" sz="2600" dirty="0"/>
          </a:p>
        </p:txBody>
      </p:sp>
      <p:sp>
        <p:nvSpPr>
          <p:cNvPr id="4" name="Shape 2"/>
          <p:cNvSpPr/>
          <p:nvPr/>
        </p:nvSpPr>
        <p:spPr>
          <a:xfrm>
            <a:off x="274320" y="1097280"/>
            <a:ext cx="3931920" cy="3474720"/>
          </a:xfrm>
          <a:prstGeom prst="rect">
            <a:avLst/>
          </a:prstGeom>
          <a:solidFill>
            <a:srgbClr val="F5F7FA"/>
          </a:solidFill>
          <a:ln w="6350">
            <a:solidFill>
              <a:srgbClr val="E0E0E0"/>
            </a:solidFill>
            <a:prstDash val="solid"/>
          </a:ln>
        </p:spPr>
      </p:sp>
      <p:sp>
        <p:nvSpPr>
          <p:cNvPr id="5" name="Shape 3"/>
          <p:cNvSpPr/>
          <p:nvPr/>
        </p:nvSpPr>
        <p:spPr>
          <a:xfrm>
            <a:off x="274320" y="1097280"/>
            <a:ext cx="3931920" cy="347472"/>
          </a:xfrm>
          <a:prstGeom prst="rect">
            <a:avLst/>
          </a:prstGeom>
          <a:solidFill>
            <a:srgbClr val="0A1F44"/>
          </a:solidFill>
          <a:ln w="12700">
            <a:solidFill>
              <a:srgbClr val="0A1F44"/>
            </a:solidFill>
            <a:prstDash val="solid"/>
          </a:ln>
        </p:spPr>
      </p:sp>
      <p:sp>
        <p:nvSpPr>
          <p:cNvPr id="6" name="Text 4"/>
          <p:cNvSpPr/>
          <p:nvPr/>
        </p:nvSpPr>
        <p:spPr>
          <a:xfrm>
            <a:off x="365760" y="1115568"/>
            <a:ext cx="3749040" cy="32004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  Legalitas Perusahaan</a:t>
            </a:r>
            <a:endParaRPr lang="en-US" sz="1200" dirty="0"/>
          </a:p>
        </p:txBody>
      </p:sp>
      <p:sp>
        <p:nvSpPr>
          <p:cNvPr id="7" name="Text 5"/>
          <p:cNvSpPr/>
          <p:nvPr/>
        </p:nvSpPr>
        <p:spPr>
          <a:xfrm>
            <a:off x="411480" y="1554480"/>
            <a:ext cx="3657600" cy="2834640"/>
          </a:xfrm>
          <a:prstGeom prst="rect">
            <a:avLst/>
          </a:prstGeom>
          <a:noFill/>
          <a:ln/>
        </p:spPr>
        <p:txBody>
          <a:bodyPr wrap="square" rtlCol="0" anchor="ctr"/>
          <a:lstStyle/>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NIB: 1004260005454 (Terbit Aktif)</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Terdaftar di sistem OSS Pemerintah RI</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Perizinan Berusaha Berbasis Risiko</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9 Bidang Usaha resmi terdaftar</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Dokumen ditandatangani elektronik</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Sertifikat BSrE-BSSN</a:t>
            </a:r>
            <a:endParaRPr lang="en-US" sz="1100" dirty="0"/>
          </a:p>
        </p:txBody>
      </p:sp>
      <p:sp>
        <p:nvSpPr>
          <p:cNvPr id="8" name="Shape 6"/>
          <p:cNvSpPr/>
          <p:nvPr/>
        </p:nvSpPr>
        <p:spPr>
          <a:xfrm>
            <a:off x="4937760" y="1097280"/>
            <a:ext cx="3931920" cy="3474720"/>
          </a:xfrm>
          <a:prstGeom prst="rect">
            <a:avLst/>
          </a:prstGeom>
          <a:solidFill>
            <a:srgbClr val="F5F7FA"/>
          </a:solidFill>
          <a:ln w="6350">
            <a:solidFill>
              <a:srgbClr val="E0E0E0"/>
            </a:solidFill>
            <a:prstDash val="solid"/>
          </a:ln>
        </p:spPr>
      </p:sp>
      <p:sp>
        <p:nvSpPr>
          <p:cNvPr id="9" name="Shape 7"/>
          <p:cNvSpPr/>
          <p:nvPr/>
        </p:nvSpPr>
        <p:spPr>
          <a:xfrm>
            <a:off x="4937760" y="1097280"/>
            <a:ext cx="3931920" cy="347472"/>
          </a:xfrm>
          <a:prstGeom prst="rect">
            <a:avLst/>
          </a:prstGeom>
          <a:solidFill>
            <a:srgbClr val="1565C0"/>
          </a:solidFill>
          <a:ln w="12700">
            <a:solidFill>
              <a:srgbClr val="1565C0"/>
            </a:solidFill>
            <a:prstDash val="solid"/>
          </a:ln>
        </p:spPr>
      </p:sp>
      <p:sp>
        <p:nvSpPr>
          <p:cNvPr id="10" name="Text 8"/>
          <p:cNvSpPr/>
          <p:nvPr/>
        </p:nvSpPr>
        <p:spPr>
          <a:xfrm>
            <a:off x="5029200" y="1115568"/>
            <a:ext cx="3749040" cy="32004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  Keunggulan Kami</a:t>
            </a:r>
            <a:endParaRPr lang="en-US" sz="1200" dirty="0"/>
          </a:p>
        </p:txBody>
      </p:sp>
      <p:sp>
        <p:nvSpPr>
          <p:cNvPr id="11" name="Text 9"/>
          <p:cNvSpPr/>
          <p:nvPr/>
        </p:nvSpPr>
        <p:spPr>
          <a:xfrm>
            <a:off x="5074920" y="1554480"/>
            <a:ext cx="3657600" cy="2834640"/>
          </a:xfrm>
          <a:prstGeom prst="rect">
            <a:avLst/>
          </a:prstGeom>
          <a:noFill/>
          <a:ln/>
        </p:spPr>
        <p:txBody>
          <a:bodyPr wrap="square" rtlCol="0" anchor="ctr"/>
          <a:lstStyle/>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Spesialisasi di bidang AI &amp; Machine Learning</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Tim ahli keamanan siber berpengalaman</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Layanan end-to-end dari konsultasi hingga implementasi</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Solusi custom sesuai kebutuhan klien</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Infrastruktur cloud yang handal &amp; scalable</a:t>
            </a:r>
            <a:endParaRPr lang="en-US" sz="1100" dirty="0"/>
          </a:p>
          <a:p>
            <a:pPr marL="342900" indent="-342900">
              <a:buSzPct val="100000"/>
              <a:buChar char="•"/>
            </a:pPr>
            <a:r>
              <a:rPr lang="en-US" sz="1100" dirty="0">
                <a:solidFill>
                  <a:srgbClr val="37474F"/>
                </a:solidFill>
                <a:latin typeface="Calibri" pitchFamily="34" charset="0"/>
                <a:ea typeface="Calibri" pitchFamily="34" charset="-122"/>
                <a:cs typeface="Calibri" pitchFamily="34" charset="-120"/>
              </a:rPr>
              <a:t>Dukungan teknis 24/7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1F44"/>
        </a:solidFill>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00BCD4"/>
          </a:solidFill>
          <a:ln w="12700">
            <a:solidFill>
              <a:srgbClr val="00BCD4"/>
            </a:solidFill>
            <a:prstDash val="solid"/>
          </a:ln>
        </p:spPr>
      </p:sp>
      <p:sp>
        <p:nvSpPr>
          <p:cNvPr id="3" name="Shape 1"/>
          <p:cNvSpPr/>
          <p:nvPr/>
        </p:nvSpPr>
        <p:spPr>
          <a:xfrm>
            <a:off x="9006840" y="0"/>
            <a:ext cx="137160" cy="5143500"/>
          </a:xfrm>
          <a:prstGeom prst="rect">
            <a:avLst/>
          </a:prstGeom>
          <a:solidFill>
            <a:srgbClr val="00BCD4"/>
          </a:solidFill>
          <a:ln w="12700">
            <a:solidFill>
              <a:srgbClr val="00BCD4"/>
            </a:solidFill>
            <a:prstDash val="solid"/>
          </a:ln>
        </p:spPr>
      </p:sp>
      <p:sp>
        <p:nvSpPr>
          <p:cNvPr id="4" name="Text 2"/>
          <p:cNvSpPr/>
          <p:nvPr/>
        </p:nvSpPr>
        <p:spPr>
          <a:xfrm>
            <a:off x="914400" y="640080"/>
            <a:ext cx="7315200" cy="822960"/>
          </a:xfrm>
          <a:prstGeom prst="rect">
            <a:avLst/>
          </a:prstGeom>
          <a:noFill/>
          <a:ln/>
        </p:spPr>
        <p:txBody>
          <a:bodyPr wrap="square" rtlCol="0" anchor="ctr"/>
          <a:lstStyle/>
          <a:p>
            <a:pPr algn="ctr" indent="0" marL="0">
              <a:buNone/>
            </a:pPr>
            <a:r>
              <a:rPr lang="en-US" sz="4400" b="1" dirty="0">
                <a:solidFill>
                  <a:srgbClr val="FFFFFF"/>
                </a:solidFill>
                <a:latin typeface="Calibri" pitchFamily="34" charset="0"/>
                <a:ea typeface="Calibri" pitchFamily="34" charset="-122"/>
                <a:cs typeface="Calibri" pitchFamily="34" charset="-120"/>
              </a:rPr>
              <a:t>Terima Kasih</a:t>
            </a:r>
            <a:endParaRPr lang="en-US" sz="4400" dirty="0"/>
          </a:p>
        </p:txBody>
      </p:sp>
      <p:sp>
        <p:nvSpPr>
          <p:cNvPr id="5" name="Text 3"/>
          <p:cNvSpPr/>
          <p:nvPr/>
        </p:nvSpPr>
        <p:spPr>
          <a:xfrm>
            <a:off x="914400" y="1508760"/>
            <a:ext cx="7315200" cy="457200"/>
          </a:xfrm>
          <a:prstGeom prst="rect">
            <a:avLst/>
          </a:prstGeom>
          <a:noFill/>
          <a:ln/>
        </p:spPr>
        <p:txBody>
          <a:bodyPr wrap="square" rtlCol="0" anchor="ctr"/>
          <a:lstStyle/>
          <a:p>
            <a:pPr algn="ctr" indent="0" marL="0">
              <a:buNone/>
            </a:pPr>
            <a:r>
              <a:rPr lang="en-US" sz="1600" i="1" dirty="0">
                <a:solidFill>
                  <a:srgbClr val="00BCD4"/>
                </a:solidFill>
                <a:latin typeface="Calibri" pitchFamily="34" charset="0"/>
                <a:ea typeface="Calibri" pitchFamily="34" charset="-122"/>
                <a:cs typeface="Calibri" pitchFamily="34" charset="-120"/>
              </a:rPr>
              <a:t>Mari Berkolaborasi untuk Solusi Digital Terbaik</a:t>
            </a:r>
            <a:endParaRPr lang="en-US" sz="1600" dirty="0"/>
          </a:p>
        </p:txBody>
      </p:sp>
      <p:sp>
        <p:nvSpPr>
          <p:cNvPr id="6" name="Shape 4"/>
          <p:cNvSpPr/>
          <p:nvPr/>
        </p:nvSpPr>
        <p:spPr>
          <a:xfrm>
            <a:off x="2743200" y="2148840"/>
            <a:ext cx="3657600" cy="36576"/>
          </a:xfrm>
          <a:prstGeom prst="rect">
            <a:avLst/>
          </a:prstGeom>
          <a:solidFill>
            <a:srgbClr val="00BCD4"/>
          </a:solidFill>
          <a:ln w="12700">
            <a:solidFill>
              <a:srgbClr val="00BCD4"/>
            </a:solidFill>
            <a:prstDash val="solid"/>
          </a:ln>
        </p:spPr>
      </p:sp>
      <p:sp>
        <p:nvSpPr>
          <p:cNvPr id="7" name="Text 5"/>
          <p:cNvSpPr/>
          <p:nvPr/>
        </p:nvSpPr>
        <p:spPr>
          <a:xfrm>
            <a:off x="1828800" y="2377440"/>
            <a:ext cx="1828800" cy="411480"/>
          </a:xfrm>
          <a:prstGeom prst="rect">
            <a:avLst/>
          </a:prstGeom>
          <a:noFill/>
          <a:ln/>
        </p:spPr>
        <p:txBody>
          <a:bodyPr wrap="square" rtlCol="0" anchor="ctr"/>
          <a:lstStyle/>
          <a:p>
            <a:pPr algn="r" indent="0" marL="0">
              <a:buNone/>
            </a:pPr>
            <a:r>
              <a:rPr lang="en-US" sz="1200" b="1" dirty="0">
                <a:solidFill>
                  <a:srgbClr val="90A4AE"/>
                </a:solidFill>
                <a:latin typeface="Calibri" pitchFamily="34" charset="0"/>
                <a:ea typeface="Calibri" pitchFamily="34" charset="-122"/>
                <a:cs typeface="Calibri" pitchFamily="34" charset="-120"/>
              </a:rPr>
              <a:t>Perusahaan:</a:t>
            </a:r>
            <a:endParaRPr lang="en-US" sz="1200" dirty="0"/>
          </a:p>
        </p:txBody>
      </p:sp>
      <p:sp>
        <p:nvSpPr>
          <p:cNvPr id="8" name="Text 6"/>
          <p:cNvSpPr/>
          <p:nvPr/>
        </p:nvSpPr>
        <p:spPr>
          <a:xfrm>
            <a:off x="3840480" y="2377440"/>
            <a:ext cx="4572000" cy="41148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PT Inno Soft Teknologi</a:t>
            </a:r>
            <a:endParaRPr lang="en-US" sz="1200" dirty="0"/>
          </a:p>
        </p:txBody>
      </p:sp>
      <p:sp>
        <p:nvSpPr>
          <p:cNvPr id="9" name="Text 7"/>
          <p:cNvSpPr/>
          <p:nvPr/>
        </p:nvSpPr>
        <p:spPr>
          <a:xfrm>
            <a:off x="1828800" y="2971800"/>
            <a:ext cx="1828800" cy="411480"/>
          </a:xfrm>
          <a:prstGeom prst="rect">
            <a:avLst/>
          </a:prstGeom>
          <a:noFill/>
          <a:ln/>
        </p:spPr>
        <p:txBody>
          <a:bodyPr wrap="square" rtlCol="0" anchor="ctr"/>
          <a:lstStyle/>
          <a:p>
            <a:pPr algn="r" indent="0" marL="0">
              <a:buNone/>
            </a:pPr>
            <a:r>
              <a:rPr lang="en-US" sz="1200" b="1" dirty="0">
                <a:solidFill>
                  <a:srgbClr val="90A4AE"/>
                </a:solidFill>
                <a:latin typeface="Calibri" pitchFamily="34" charset="0"/>
                <a:ea typeface="Calibri" pitchFamily="34" charset="-122"/>
                <a:cs typeface="Calibri" pitchFamily="34" charset="-120"/>
              </a:rPr>
              <a:t>NIB:</a:t>
            </a:r>
            <a:endParaRPr lang="en-US" sz="1200" dirty="0"/>
          </a:p>
        </p:txBody>
      </p:sp>
      <p:sp>
        <p:nvSpPr>
          <p:cNvPr id="10" name="Text 8"/>
          <p:cNvSpPr/>
          <p:nvPr/>
        </p:nvSpPr>
        <p:spPr>
          <a:xfrm>
            <a:off x="3840480" y="2971800"/>
            <a:ext cx="4572000" cy="41148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1004260005454</a:t>
            </a:r>
            <a:endParaRPr lang="en-US" sz="1200" dirty="0"/>
          </a:p>
        </p:txBody>
      </p:sp>
      <p:sp>
        <p:nvSpPr>
          <p:cNvPr id="11" name="Text 9"/>
          <p:cNvSpPr/>
          <p:nvPr/>
        </p:nvSpPr>
        <p:spPr>
          <a:xfrm>
            <a:off x="1828800" y="3566160"/>
            <a:ext cx="1828800" cy="411480"/>
          </a:xfrm>
          <a:prstGeom prst="rect">
            <a:avLst/>
          </a:prstGeom>
          <a:noFill/>
          <a:ln/>
        </p:spPr>
        <p:txBody>
          <a:bodyPr wrap="square" rtlCol="0" anchor="ctr"/>
          <a:lstStyle/>
          <a:p>
            <a:pPr algn="r" indent="0" marL="0">
              <a:buNone/>
            </a:pPr>
            <a:r>
              <a:rPr lang="en-US" sz="1200" b="1" dirty="0">
                <a:solidFill>
                  <a:srgbClr val="90A4AE"/>
                </a:solidFill>
                <a:latin typeface="Calibri" pitchFamily="34" charset="0"/>
                <a:ea typeface="Calibri" pitchFamily="34" charset="-122"/>
                <a:cs typeface="Calibri" pitchFamily="34" charset="-120"/>
              </a:rPr>
              <a:t>Lokasi:</a:t>
            </a:r>
            <a:endParaRPr lang="en-US" sz="1200" dirty="0"/>
          </a:p>
        </p:txBody>
      </p:sp>
      <p:sp>
        <p:nvSpPr>
          <p:cNvPr id="12" name="Text 10"/>
          <p:cNvSpPr/>
          <p:nvPr/>
        </p:nvSpPr>
        <p:spPr>
          <a:xfrm>
            <a:off x="3840480" y="3566160"/>
            <a:ext cx="4572000" cy="41148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Prima Swarga Residence Blok G2 No.03, Kab. Bandung, Jawa Barat 40379</a:t>
            </a:r>
            <a:endParaRPr lang="en-US" sz="1200" dirty="0"/>
          </a:p>
        </p:txBody>
      </p:sp>
      <p:sp>
        <p:nvSpPr>
          <p:cNvPr id="13" name="Text 11"/>
          <p:cNvSpPr/>
          <p:nvPr/>
        </p:nvSpPr>
        <p:spPr>
          <a:xfrm>
            <a:off x="914400" y="4754880"/>
            <a:ext cx="7315200" cy="274320"/>
          </a:xfrm>
          <a:prstGeom prst="rect">
            <a:avLst/>
          </a:prstGeom>
          <a:noFill/>
          <a:ln/>
        </p:spPr>
        <p:txBody>
          <a:bodyPr wrap="square" rtlCol="0" anchor="ctr"/>
          <a:lstStyle/>
          <a:p>
            <a:pPr algn="ctr" indent="0" marL="0">
              <a:buNone/>
            </a:pPr>
            <a:r>
              <a:rPr lang="en-US" sz="900" dirty="0">
                <a:solidFill>
                  <a:srgbClr val="90A4AE"/>
                </a:solidFill>
                <a:latin typeface="Calibri" pitchFamily="34" charset="0"/>
                <a:ea typeface="Calibri" pitchFamily="34" charset="-122"/>
                <a:cs typeface="Calibri" pitchFamily="34" charset="-120"/>
              </a:rPr>
              <a:t>Perizinan Berusaha Berbasis Risiko · Sistem OSS · Ditandatangani BSrE-BSSN</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 Inno Soft Teknologi - Company Profile &amp; Services</dc:title>
  <dc:subject>PptxGenJS Presentation</dc:subject>
  <dc:creator>PptxGenJS</dc:creator>
  <cp:lastModifiedBy>PptxGenJS</cp:lastModifiedBy>
  <cp:revision>1</cp:revision>
  <dcterms:created xsi:type="dcterms:W3CDTF">2026-04-27T14:20:50Z</dcterms:created>
  <dcterms:modified xsi:type="dcterms:W3CDTF">2026-04-27T14:20:50Z</dcterms:modified>
</cp:coreProperties>
</file>